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Thin"/>
      <p:regular r:id="rId46"/>
      <p:bold r:id="rId47"/>
      <p:italic r:id="rId48"/>
      <p:boldItalic r:id="rId49"/>
    </p:embeddedFont>
    <p:embeddedFont>
      <p:font typeface="Roboto Medium"/>
      <p:regular r:id="rId50"/>
      <p:bold r:id="rId51"/>
      <p:italic r:id="rId52"/>
      <p:boldItalic r:id="rId53"/>
    </p:embeddedFont>
    <p:embeddedFont>
      <p:font typeface="Roboto"/>
      <p:regular r:id="rId54"/>
      <p:bold r:id="rId55"/>
      <p:italic r:id="rId56"/>
      <p:boldItalic r:id="rId57"/>
    </p:embeddedFont>
    <p:embeddedFont>
      <p:font typeface="Montserrat"/>
      <p:regular r:id="rId58"/>
      <p:bold r:id="rId59"/>
      <p:italic r:id="rId60"/>
      <p:boldItalic r:id="rId61"/>
    </p:embeddedFont>
    <p:embeddedFont>
      <p:font typeface="Montserrat Medium"/>
      <p:regular r:id="rId62"/>
      <p:bold r:id="rId63"/>
      <p:italic r:id="rId64"/>
      <p:boldItalic r:id="rId65"/>
    </p:embeddedFont>
    <p:embeddedFont>
      <p:font typeface="Work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Thin-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Thin-italic.fntdata"/><Relationship Id="rId47" Type="http://schemas.openxmlformats.org/officeDocument/2006/relationships/font" Target="fonts/RobotoThin-bold.fntdata"/><Relationship Id="rId49" Type="http://schemas.openxmlformats.org/officeDocument/2006/relationships/font" Target="fonts/RobotoThin-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Medium-regular.fntdata"/><Relationship Id="rId61" Type="http://schemas.openxmlformats.org/officeDocument/2006/relationships/font" Target="fonts/Montserrat-boldItalic.fntdata"/><Relationship Id="rId20" Type="http://schemas.openxmlformats.org/officeDocument/2006/relationships/slide" Target="slides/slide15.xml"/><Relationship Id="rId64" Type="http://schemas.openxmlformats.org/officeDocument/2006/relationships/font" Target="fonts/MontserratMedium-italic.fntdata"/><Relationship Id="rId63" Type="http://schemas.openxmlformats.org/officeDocument/2006/relationships/font" Target="fonts/MontserratMedium-bold.fntdata"/><Relationship Id="rId22" Type="http://schemas.openxmlformats.org/officeDocument/2006/relationships/slide" Target="slides/slide17.xml"/><Relationship Id="rId66" Type="http://schemas.openxmlformats.org/officeDocument/2006/relationships/font" Target="fonts/WorkSans-regular.fntdata"/><Relationship Id="rId21" Type="http://schemas.openxmlformats.org/officeDocument/2006/relationships/slide" Target="slides/slide16.xml"/><Relationship Id="rId65" Type="http://schemas.openxmlformats.org/officeDocument/2006/relationships/font" Target="fonts/MontserratMedium-boldItalic.fntdata"/><Relationship Id="rId24" Type="http://schemas.openxmlformats.org/officeDocument/2006/relationships/slide" Target="slides/slide19.xml"/><Relationship Id="rId68" Type="http://schemas.openxmlformats.org/officeDocument/2006/relationships/font" Target="fonts/WorkSans-italic.fntdata"/><Relationship Id="rId23" Type="http://schemas.openxmlformats.org/officeDocument/2006/relationships/slide" Target="slides/slide18.xml"/><Relationship Id="rId67" Type="http://schemas.openxmlformats.org/officeDocument/2006/relationships/font" Target="fonts/WorkSans-bold.fntdata"/><Relationship Id="rId60" Type="http://schemas.openxmlformats.org/officeDocument/2006/relationships/font" Target="fonts/Montserrat-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WorkSans-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Montserrat-bold.fntdata"/><Relationship Id="rId14" Type="http://schemas.openxmlformats.org/officeDocument/2006/relationships/slide" Target="slides/slide9.xml"/><Relationship Id="rId58" Type="http://schemas.openxmlformats.org/officeDocument/2006/relationships/font" Target="fonts/Montserra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lancet.com/journals/lanpub/article/PIIS2468-2667(20)30164-X/fulltex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GTOhp7W1x6yAqabLxTo4kJKlaQm7s-a72YOpQ1mq2Po/edit?usp=shar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sticshowto.com/tables/t-distribution-table/" TargetMode="External"/><Relationship Id="rId3" Type="http://schemas.openxmlformats.org/officeDocument/2006/relationships/hyperlink" Target="https://statisticsbyjim.com/hypothesis-testing/t-tests-t-values-t-distributions-probabiliti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hsisfun.com/data/confidence-interval-calculator.html" TargetMode="External"/><Relationship Id="rId3" Type="http://schemas.openxmlformats.org/officeDocument/2006/relationships/hyperlink" Target="https://www.theinformationlab.co.uk/2019/10/25/standard-errors-and-confidence-intervals-in-tableau/" TargetMode="External"/><Relationship Id="rId4" Type="http://schemas.openxmlformats.org/officeDocument/2006/relationships/hyperlink" Target="https://www.surveymonkey.co.uk/mp/margin-of-error-calculator/"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bc.co.uk/news/health-14854019" TargetMode="External"/><Relationship Id="rId3" Type="http://schemas.openxmlformats.org/officeDocument/2006/relationships/hyperlink" Target="http://pb204.blogspot.com/2011/09/three-fold-variation-in-uk-bowel-cancer.html" TargetMode="External"/><Relationship Id="rId4" Type="http://schemas.openxmlformats.org/officeDocument/2006/relationships/hyperlink" Target="http://pb204.blogspot.com/2011/10/funnel-plot-of-uk-bowel-cancer.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020bd33b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020bd33b8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108 positive mammograms. 9 have cancer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9/108- so 8% prob. Not same as 90% accuracy. Prosecutors fallacy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020bd33b8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020bd33b8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108 positive mammograms. 9 have cancer </a:t>
            </a:r>
            <a:endParaRPr sz="1400">
              <a:solidFill>
                <a:schemeClr val="dk1"/>
              </a:solidFill>
            </a:endParaRPr>
          </a:p>
          <a:p>
            <a:pPr indent="0" lvl="0" marL="0" rtl="0" algn="l">
              <a:spcBef>
                <a:spcPts val="0"/>
              </a:spcBef>
              <a:spcAft>
                <a:spcPts val="0"/>
              </a:spcAft>
              <a:buNone/>
            </a:pPr>
            <a:r>
              <a:rPr lang="en" sz="1400">
                <a:solidFill>
                  <a:schemeClr val="dk1"/>
                </a:solidFill>
              </a:rPr>
              <a:t>9/108- so 8% prob. Not same as 90% accuracy. Prosecutors fallacy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020bd33b8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020bd33b8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https://www.thelancet.com/journals/lanpub/article/PIIS2468-2667(20)30164-X/fulltext</a:t>
            </a:r>
            <a:r>
              <a:rPr lang="en"/>
              <a:t> </a:t>
            </a:r>
            <a:endParaRPr/>
          </a:p>
          <a:p>
            <a:pPr indent="0" lvl="0" marL="0" rtl="0" algn="l">
              <a:spcBef>
                <a:spcPts val="0"/>
              </a:spcBef>
              <a:spcAft>
                <a:spcPts val="0"/>
              </a:spcAft>
              <a:buNone/>
            </a:pPr>
            <a:r>
              <a:rPr lang="en"/>
              <a:t>https://docs.google.com/presentation/d/1GHTVeAe2g7L7gDz7O8MuvHwofbNi0XrSOvSe_3v611c/edit#slide=id.ga7fb82cc52_0_45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020bd33b8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020bd33b8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https://docs.google.com/spreadsheets/d/1GTOhp7W1x6yAqabLxTo4kJKlaQm7s-a72YOpQ1mq2Po/edit?usp=sharing</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020bd33b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020bd33b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Guidance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020bd33b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020bd33b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analysis of covariance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020bd33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020bd33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020bd33b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020bd33b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not have the complete data.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020bd33b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020bd33b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https://www.statisticshowto.com/tables/t-distribution-table/</a:t>
            </a:r>
            <a:endParaRPr/>
          </a:p>
          <a:p>
            <a:pPr indent="0" lvl="0" marL="0" rtl="0" algn="l">
              <a:spcBef>
                <a:spcPts val="0"/>
              </a:spcBef>
              <a:spcAft>
                <a:spcPts val="0"/>
              </a:spcAft>
              <a:buNone/>
            </a:pPr>
            <a:r>
              <a:rPr lang="en" u="sng">
                <a:solidFill>
                  <a:schemeClr val="hlink"/>
                </a:solidFill>
                <a:hlinkClick r:id="rId3"/>
              </a:rPr>
              <a:t>https://statisticsbyjim.com/hypothesis-testing/t-tests-t-values-t-distributions-probabilities/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020bd33b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020bd33b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4"/>
                </a:solidFill>
                <a:highlight>
                  <a:srgbClr val="FFFFFF"/>
                </a:highlight>
              </a:rPr>
              <a:t>Typically, the </a:t>
            </a:r>
            <a:r>
              <a:rPr b="1" lang="en" sz="1050">
                <a:solidFill>
                  <a:srgbClr val="202124"/>
                </a:solidFill>
                <a:highlight>
                  <a:srgbClr val="FFFFFF"/>
                </a:highlight>
              </a:rPr>
              <a:t>degrees of freedom</a:t>
            </a:r>
            <a:r>
              <a:rPr lang="en" sz="1050">
                <a:solidFill>
                  <a:srgbClr val="202124"/>
                </a:solidFill>
                <a:highlight>
                  <a:srgbClr val="FFFFFF"/>
                </a:highlight>
              </a:rPr>
              <a:t> equal your sample size minus the number of parameters you need to </a:t>
            </a:r>
            <a:r>
              <a:rPr b="1" lang="en" sz="1050">
                <a:solidFill>
                  <a:srgbClr val="202124"/>
                </a:solidFill>
                <a:highlight>
                  <a:srgbClr val="FFFFFF"/>
                </a:highlight>
              </a:rPr>
              <a:t>calculate</a:t>
            </a:r>
            <a:r>
              <a:rPr lang="en" sz="1050">
                <a:solidFill>
                  <a:srgbClr val="202124"/>
                </a:solidFill>
                <a:highlight>
                  <a:srgbClr val="FFFFFF"/>
                </a:highlight>
              </a:rPr>
              <a:t> during an analysis. It is usually a positive whole number. </a:t>
            </a:r>
            <a:r>
              <a:rPr b="1" lang="en" sz="1050">
                <a:solidFill>
                  <a:srgbClr val="202124"/>
                </a:solidFill>
                <a:highlight>
                  <a:srgbClr val="FFFFFF"/>
                </a:highlight>
              </a:rPr>
              <a:t>Degrees of freedom</a:t>
            </a:r>
            <a:r>
              <a:rPr lang="en" sz="1050">
                <a:solidFill>
                  <a:srgbClr val="202124"/>
                </a:solidFill>
                <a:highlight>
                  <a:srgbClr val="FFFFFF"/>
                </a:highlight>
              </a:rPr>
              <a:t> is a combination of how much data you have and how many parameters you need to estimate.</a:t>
            </a:r>
            <a:endParaRPr sz="1050">
              <a:solidFill>
                <a:srgbClr val="202124"/>
              </a:solidFill>
              <a:highlight>
                <a:srgbClr val="FFFFFF"/>
              </a:highlight>
            </a:endParaRPr>
          </a:p>
          <a:p>
            <a:pPr indent="0" lvl="0" marL="0" rtl="0" algn="l">
              <a:spcBef>
                <a:spcPts val="0"/>
              </a:spcBef>
              <a:spcAft>
                <a:spcPts val="0"/>
              </a:spcAft>
              <a:buNone/>
            </a:pPr>
            <a:r>
              <a:rPr lang="en" sz="1050">
                <a:solidFill>
                  <a:srgbClr val="202124"/>
                </a:solidFill>
                <a:highlight>
                  <a:srgbClr val="FFFFFF"/>
                </a:highlight>
              </a:rPr>
              <a:t>T tables </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202124"/>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020bd33b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020bd33b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020bd33b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020bd33b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020bd33b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020bd33b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020bd33b8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020bd33b8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020bd33b8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020bd33b8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not have the complete data.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020bd33b8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020bd33b8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rPr>
              <a:t>In statistical hypothesis testing, a type I error is the rejection of a true null hypothesis, while a type II error is the non-rejection of a false null hypothesis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020bd33b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020bd33b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rPr>
              <a:t>In statistical hypothesis testing, a type I error is the rejection of a true null hypothesis, while a type II error is the non-rejection of a false null hypothesis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020bd33b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020bd33b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file:///Users/siandavies/Downloads/3242-Article%20Text-7522-1-10-20090909.pdf</a:t>
            </a:r>
            <a:endParaRPr/>
          </a:p>
          <a:p>
            <a:pPr indent="0" lvl="0" marL="0" rtl="0" algn="l">
              <a:spcBef>
                <a:spcPts val="0"/>
              </a:spcBef>
              <a:spcAft>
                <a:spcPts val="0"/>
              </a:spcAft>
              <a:buNone/>
            </a:pPr>
            <a:r>
              <a:rPr lang="en"/>
              <a:t>multiple regression analysis in order to explain the relationships between separate sets of independent variables and RAS (the dependent variable). Significance was established in each case using an ANOVA F-test.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020bd33b8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020bd33b8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020bd33b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020bd33b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f35158c94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f35158c94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020bd33b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020bd33b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210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Degrees of Freedom</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Calculation of Mean square values (Ratio of Sum Square and DoF)</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Calculating F Statistics using Mean Square Values</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Checking the critical value using degrees of freedom, and significance level alpha.</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020bd33b8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020bd33b8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https://www.mathsisfun.com/data/confidence-interval-calculator.html</a:t>
            </a:r>
            <a:endParaRPr/>
          </a:p>
          <a:p>
            <a:pPr indent="0" lvl="0" marL="0" rtl="0" algn="l">
              <a:spcBef>
                <a:spcPts val="0"/>
              </a:spcBef>
              <a:spcAft>
                <a:spcPts val="0"/>
              </a:spcAft>
              <a:buNone/>
            </a:pPr>
            <a:r>
              <a:rPr lang="en" u="sng">
                <a:solidFill>
                  <a:schemeClr val="hlink"/>
                </a:solidFill>
                <a:hlinkClick r:id="rId3"/>
              </a:rPr>
              <a:t>https://www.theinformationlab.co.uk/2019/10/25/standard-errors-and-confidence-intervals-in-tableau/</a:t>
            </a:r>
            <a:r>
              <a:rPr lang="en"/>
              <a:t> </a:t>
            </a:r>
            <a:endParaRPr/>
          </a:p>
          <a:p>
            <a:pPr indent="0" lvl="0" marL="0" rtl="0" algn="l">
              <a:spcBef>
                <a:spcPts val="0"/>
              </a:spcBef>
              <a:spcAft>
                <a:spcPts val="0"/>
              </a:spcAft>
              <a:buNone/>
            </a:pPr>
            <a:r>
              <a:rPr lang="en" u="sng">
                <a:solidFill>
                  <a:schemeClr val="hlink"/>
                </a:solidFill>
                <a:hlinkClick r:id="rId4"/>
              </a:rPr>
              <a:t>https://www.surveymonkey.co.uk/mp/margin-of-error-calculator/</a:t>
            </a: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020bd33b8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020bd33b8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https://www.bbc.co.uk/news/health-14854019</a:t>
            </a:r>
            <a:r>
              <a:rPr lang="en"/>
              <a:t> </a:t>
            </a:r>
            <a:r>
              <a:rPr lang="en" u="sng">
                <a:solidFill>
                  <a:schemeClr val="hlink"/>
                </a:solidFill>
                <a:hlinkClick r:id="rId3"/>
              </a:rPr>
              <a:t>http://pb204.blogspot.com/2011/09/three-fold-variation-in-uk-bowel-cancer.html</a:t>
            </a:r>
            <a:endParaRPr/>
          </a:p>
          <a:p>
            <a:pPr indent="0" lvl="0" marL="0" rtl="0" algn="l">
              <a:spcBef>
                <a:spcPts val="0"/>
              </a:spcBef>
              <a:spcAft>
                <a:spcPts val="0"/>
              </a:spcAft>
              <a:buNone/>
            </a:pPr>
            <a:r>
              <a:rPr lang="en" u="sng">
                <a:solidFill>
                  <a:schemeClr val="hlink"/>
                </a:solidFill>
                <a:hlinkClick r:id="rId4"/>
              </a:rPr>
              <a:t>http://pb204.blogspot.com/2011/10/funnel-plot-of-uk-bowel-cancer.html</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020bd33b8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020bd33b8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020bd33b8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b020bd33b8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5b994a55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b994a556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5b994a55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b994a55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b994a556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b994a556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5b994a55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b994a556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5b994a55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b994a55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5b994a55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b994a55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5b994a55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b994a55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953020c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953020c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b994a556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b994a556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b994a5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b994a5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020bd33b8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020bd33b8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020bd33b8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020bd33b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8.jp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hyperlink" Target="https://education-team-2020.s3-eu-west-1.amazonaws.com/data-analytics/7.05/7.05-f_distribution.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hyperlink" Target="https://www.statisticshowto.com/probability-and-statistics/hypothesis-testing/margin-of-error/#:~:text=for%20a%20Proportion-,What%20is%20a%20Margin%20of%20Error%3F,value%2095%25%20of%20the%20time." TargetMode="External"/><Relationship Id="rId5" Type="http://schemas.openxmlformats.org/officeDocument/2006/relationships/image" Target="../media/image25.png"/><Relationship Id="rId6"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30.jpg"/><Relationship Id="rId5" Type="http://schemas.openxmlformats.org/officeDocument/2006/relationships/image" Target="../media/image39.jpg"/><Relationship Id="rId6"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30.jpg"/><Relationship Id="rId5"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0.jpg"/><Relationship Id="rId5" Type="http://schemas.openxmlformats.org/officeDocument/2006/relationships/image" Target="../media/image3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950075" y="3678200"/>
            <a:ext cx="58842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Unit 8 - NLP, Evaluating ML Models, Statistical Significance, Final Projects</a:t>
            </a:r>
            <a:endParaRPr sz="1200">
              <a:solidFill>
                <a:srgbClr val="434343"/>
              </a:solidFill>
              <a:latin typeface="Montserrat Medium"/>
              <a:ea typeface="Montserrat Medium"/>
              <a:cs typeface="Montserrat Medium"/>
              <a:sym typeface="Montserrat Medium"/>
            </a:endParaRPr>
          </a:p>
        </p:txBody>
      </p:sp>
      <p:pic>
        <p:nvPicPr>
          <p:cNvPr id="55" name="Google Shape;55;p13"/>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56" name="Google Shape;56;p13"/>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57" name="Google Shape;57;p13"/>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ontserrat Medium"/>
                <a:ea typeface="Montserrat Medium"/>
                <a:cs typeface="Montserrat Medium"/>
                <a:sym typeface="Montserrat Medium"/>
              </a:rPr>
              <a:t>DEC 2020</a:t>
            </a:r>
            <a:r>
              <a:rPr lang="en" sz="1000">
                <a:solidFill>
                  <a:srgbClr val="434343"/>
                </a:solidFill>
                <a:latin typeface="Montserrat Medium"/>
                <a:ea typeface="Montserrat Medium"/>
                <a:cs typeface="Montserrat Medium"/>
                <a:sym typeface="Montserrat Medium"/>
              </a:rPr>
              <a:t> | BERLIN</a:t>
            </a:r>
            <a:endParaRPr sz="1000">
              <a:solidFill>
                <a:srgbClr val="434343"/>
              </a:solidFill>
              <a:latin typeface="Montserrat Medium"/>
              <a:ea typeface="Montserrat Medium"/>
              <a:cs typeface="Montserrat Medium"/>
              <a:sym typeface="Montserrat Medium"/>
            </a:endParaRPr>
          </a:p>
        </p:txBody>
      </p:sp>
      <p:sp>
        <p:nvSpPr>
          <p:cNvPr id="59" name="Google Shape;59;p13"/>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Montserrat"/>
                <a:ea typeface="Montserrat"/>
                <a:cs typeface="Montserrat"/>
                <a:sym typeface="Montserrat"/>
              </a:rPr>
              <a:t>Data Analytics</a:t>
            </a:r>
            <a:endParaRPr b="1" sz="2000">
              <a:solidFill>
                <a:srgbClr val="2DC5F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cxnSp>
        <p:nvCxnSpPr>
          <p:cNvPr id="190" name="Google Shape;190;p22"/>
          <p:cNvCxnSpPr>
            <a:stCxn id="191" idx="6"/>
            <a:endCxn id="192" idx="2"/>
          </p:cNvCxnSpPr>
          <p:nvPr/>
        </p:nvCxnSpPr>
        <p:spPr>
          <a:xfrm>
            <a:off x="2947825" y="2571750"/>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93" name="Google Shape;193;p22"/>
          <p:cNvCxnSpPr>
            <a:stCxn id="191" idx="6"/>
            <a:endCxn id="194" idx="2"/>
          </p:cNvCxnSpPr>
          <p:nvPr/>
        </p:nvCxnSpPr>
        <p:spPr>
          <a:xfrm flipH="1" rot="10800000">
            <a:off x="2947825" y="1635750"/>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95" name="Google Shape;195;p22"/>
          <p:cNvCxnSpPr>
            <a:stCxn id="196" idx="3"/>
            <a:endCxn id="197" idx="2"/>
          </p:cNvCxnSpPr>
          <p:nvPr/>
        </p:nvCxnSpPr>
        <p:spPr>
          <a:xfrm flipH="1" rot="10800000">
            <a:off x="5006350" y="1178550"/>
            <a:ext cx="586200" cy="45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8" name="Google Shape;198;p22"/>
          <p:cNvCxnSpPr>
            <a:stCxn id="196" idx="3"/>
            <a:endCxn id="199" idx="2"/>
          </p:cNvCxnSpPr>
          <p:nvPr/>
        </p:nvCxnSpPr>
        <p:spPr>
          <a:xfrm>
            <a:off x="5006350" y="1635750"/>
            <a:ext cx="586200" cy="442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00" name="Google Shape;200;p22"/>
          <p:cNvCxnSpPr>
            <a:stCxn id="201" idx="3"/>
            <a:endCxn id="202" idx="2"/>
          </p:cNvCxnSpPr>
          <p:nvPr/>
        </p:nvCxnSpPr>
        <p:spPr>
          <a:xfrm flipH="1" rot="10800000">
            <a:off x="5006350" y="3050550"/>
            <a:ext cx="586200" cy="45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03" name="Google Shape;203;p22"/>
          <p:cNvCxnSpPr>
            <a:stCxn id="201" idx="3"/>
            <a:endCxn id="204" idx="2"/>
          </p:cNvCxnSpPr>
          <p:nvPr/>
        </p:nvCxnSpPr>
        <p:spPr>
          <a:xfrm>
            <a:off x="5006350" y="3507750"/>
            <a:ext cx="586200" cy="4572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205" name="Google Shape;205;p22"/>
          <p:cNvGrpSpPr/>
          <p:nvPr/>
        </p:nvGrpSpPr>
        <p:grpSpPr>
          <a:xfrm>
            <a:off x="5592550" y="1018950"/>
            <a:ext cx="1356300" cy="319200"/>
            <a:chOff x="5592550" y="1018950"/>
            <a:chExt cx="1356300" cy="319200"/>
          </a:xfrm>
        </p:grpSpPr>
        <p:sp>
          <p:nvSpPr>
            <p:cNvPr id="206" name="Google Shape;206;p22"/>
            <p:cNvSpPr/>
            <p:nvPr/>
          </p:nvSpPr>
          <p:spPr>
            <a:xfrm>
              <a:off x="5766550" y="10189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9</a:t>
              </a:r>
              <a:endParaRPr sz="1100">
                <a:solidFill>
                  <a:srgbClr val="3D3D3D"/>
                </a:solidFill>
                <a:latin typeface="Roboto"/>
                <a:ea typeface="Roboto"/>
                <a:cs typeface="Roboto"/>
                <a:sym typeface="Roboto"/>
              </a:endParaRPr>
            </a:p>
          </p:txBody>
        </p:sp>
        <p:sp>
          <p:nvSpPr>
            <p:cNvPr id="197" name="Google Shape;197;p22"/>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2"/>
          <p:cNvGrpSpPr/>
          <p:nvPr/>
        </p:nvGrpSpPr>
        <p:grpSpPr>
          <a:xfrm>
            <a:off x="3650050" y="1476150"/>
            <a:ext cx="1356300" cy="319200"/>
            <a:chOff x="3650050" y="1476150"/>
            <a:chExt cx="1356300" cy="319200"/>
          </a:xfrm>
        </p:grpSpPr>
        <p:sp>
          <p:nvSpPr>
            <p:cNvPr id="196" name="Google Shape;196;p22"/>
            <p:cNvSpPr/>
            <p:nvPr/>
          </p:nvSpPr>
          <p:spPr>
            <a:xfrm>
              <a:off x="38240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10</a:t>
              </a:r>
              <a:endParaRPr sz="1100">
                <a:solidFill>
                  <a:srgbClr val="3D3D3D"/>
                </a:solidFill>
                <a:latin typeface="Roboto"/>
                <a:ea typeface="Roboto"/>
                <a:cs typeface="Roboto"/>
                <a:sym typeface="Roboto"/>
              </a:endParaRPr>
            </a:p>
          </p:txBody>
        </p:sp>
        <p:sp>
          <p:nvSpPr>
            <p:cNvPr id="194" name="Google Shape;194;p22"/>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2"/>
          <p:cNvGrpSpPr/>
          <p:nvPr/>
        </p:nvGrpSpPr>
        <p:grpSpPr>
          <a:xfrm>
            <a:off x="1585550" y="2412150"/>
            <a:ext cx="1362275" cy="319200"/>
            <a:chOff x="1596750" y="2412150"/>
            <a:chExt cx="1362275" cy="319200"/>
          </a:xfrm>
        </p:grpSpPr>
        <p:sp>
          <p:nvSpPr>
            <p:cNvPr id="209" name="Google Shape;209;p22"/>
            <p:cNvSpPr/>
            <p:nvPr/>
          </p:nvSpPr>
          <p:spPr>
            <a:xfrm>
              <a:off x="1596750" y="2412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1000 </a:t>
              </a:r>
              <a:r>
                <a:rPr lang="en" sz="1100">
                  <a:solidFill>
                    <a:srgbClr val="3D3D3D"/>
                  </a:solidFill>
                  <a:latin typeface="Roboto"/>
                  <a:ea typeface="Roboto"/>
                  <a:cs typeface="Roboto"/>
                  <a:sym typeface="Roboto"/>
                </a:rPr>
                <a:t>women</a:t>
              </a:r>
              <a:endParaRPr sz="1100">
                <a:solidFill>
                  <a:srgbClr val="3D3D3D"/>
                </a:solidFill>
                <a:latin typeface="Roboto"/>
                <a:ea typeface="Roboto"/>
                <a:cs typeface="Roboto"/>
                <a:sym typeface="Roboto"/>
              </a:endParaRPr>
            </a:p>
          </p:txBody>
        </p:sp>
        <p:sp>
          <p:nvSpPr>
            <p:cNvPr id="191" name="Google Shape;191;p22"/>
            <p:cNvSpPr/>
            <p:nvPr/>
          </p:nvSpPr>
          <p:spPr>
            <a:xfrm>
              <a:off x="278502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2"/>
          <p:cNvGrpSpPr/>
          <p:nvPr/>
        </p:nvGrpSpPr>
        <p:grpSpPr>
          <a:xfrm>
            <a:off x="3650050" y="3348150"/>
            <a:ext cx="1356300" cy="319200"/>
            <a:chOff x="3650050" y="3348150"/>
            <a:chExt cx="1356300" cy="319200"/>
          </a:xfrm>
        </p:grpSpPr>
        <p:sp>
          <p:nvSpPr>
            <p:cNvPr id="201" name="Google Shape;201;p22"/>
            <p:cNvSpPr/>
            <p:nvPr/>
          </p:nvSpPr>
          <p:spPr>
            <a:xfrm>
              <a:off x="38240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990</a:t>
              </a:r>
              <a:endParaRPr sz="1100">
                <a:solidFill>
                  <a:srgbClr val="3D3D3D"/>
                </a:solidFill>
                <a:latin typeface="Roboto"/>
                <a:ea typeface="Roboto"/>
                <a:cs typeface="Roboto"/>
                <a:sym typeface="Roboto"/>
              </a:endParaRPr>
            </a:p>
          </p:txBody>
        </p:sp>
        <p:sp>
          <p:nvSpPr>
            <p:cNvPr id="192" name="Google Shape;192;p22"/>
            <p:cNvSpPr/>
            <p:nvPr/>
          </p:nvSpPr>
          <p:spPr>
            <a:xfrm>
              <a:off x="3650050" y="3420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2"/>
          <p:cNvGrpSpPr/>
          <p:nvPr/>
        </p:nvGrpSpPr>
        <p:grpSpPr>
          <a:xfrm>
            <a:off x="5592550" y="1933350"/>
            <a:ext cx="1356300" cy="319200"/>
            <a:chOff x="5592550" y="1933350"/>
            <a:chExt cx="1356300" cy="319200"/>
          </a:xfrm>
        </p:grpSpPr>
        <p:sp>
          <p:nvSpPr>
            <p:cNvPr id="212" name="Google Shape;212;p22"/>
            <p:cNvSpPr/>
            <p:nvPr/>
          </p:nvSpPr>
          <p:spPr>
            <a:xfrm>
              <a:off x="5766550" y="1933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1</a:t>
              </a:r>
              <a:endParaRPr sz="1100">
                <a:solidFill>
                  <a:srgbClr val="3D3D3D"/>
                </a:solidFill>
                <a:latin typeface="Roboto"/>
                <a:ea typeface="Roboto"/>
                <a:cs typeface="Roboto"/>
                <a:sym typeface="Roboto"/>
              </a:endParaRPr>
            </a:p>
          </p:txBody>
        </p:sp>
        <p:sp>
          <p:nvSpPr>
            <p:cNvPr id="199" name="Google Shape;199;p22"/>
            <p:cNvSpPr/>
            <p:nvPr/>
          </p:nvSpPr>
          <p:spPr>
            <a:xfrm>
              <a:off x="5592550" y="19912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2"/>
          <p:cNvGrpSpPr/>
          <p:nvPr/>
        </p:nvGrpSpPr>
        <p:grpSpPr>
          <a:xfrm>
            <a:off x="5592550" y="2890950"/>
            <a:ext cx="1356300" cy="319200"/>
            <a:chOff x="5592550" y="2890950"/>
            <a:chExt cx="1356300" cy="319200"/>
          </a:xfrm>
        </p:grpSpPr>
        <p:sp>
          <p:nvSpPr>
            <p:cNvPr id="214" name="Google Shape;214;p22"/>
            <p:cNvSpPr/>
            <p:nvPr/>
          </p:nvSpPr>
          <p:spPr>
            <a:xfrm>
              <a:off x="5766550" y="28909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99</a:t>
              </a:r>
              <a:endParaRPr sz="1100">
                <a:solidFill>
                  <a:srgbClr val="3D3D3D"/>
                </a:solidFill>
                <a:latin typeface="Roboto"/>
                <a:ea typeface="Roboto"/>
                <a:cs typeface="Roboto"/>
                <a:sym typeface="Roboto"/>
              </a:endParaRPr>
            </a:p>
          </p:txBody>
        </p:sp>
        <p:sp>
          <p:nvSpPr>
            <p:cNvPr id="202" name="Google Shape;202;p22"/>
            <p:cNvSpPr/>
            <p:nvPr/>
          </p:nvSpPr>
          <p:spPr>
            <a:xfrm>
              <a:off x="5592550" y="2963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2"/>
          <p:cNvGrpSpPr/>
          <p:nvPr/>
        </p:nvGrpSpPr>
        <p:grpSpPr>
          <a:xfrm>
            <a:off x="5592550" y="3805350"/>
            <a:ext cx="1356300" cy="319200"/>
            <a:chOff x="5592550" y="3805350"/>
            <a:chExt cx="1356300" cy="319200"/>
          </a:xfrm>
        </p:grpSpPr>
        <p:sp>
          <p:nvSpPr>
            <p:cNvPr id="216" name="Google Shape;216;p22"/>
            <p:cNvSpPr/>
            <p:nvPr/>
          </p:nvSpPr>
          <p:spPr>
            <a:xfrm>
              <a:off x="5766550" y="3805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891</a:t>
              </a:r>
              <a:endParaRPr sz="1100">
                <a:solidFill>
                  <a:srgbClr val="3D3D3D"/>
                </a:solidFill>
                <a:latin typeface="Roboto"/>
                <a:ea typeface="Roboto"/>
                <a:cs typeface="Roboto"/>
                <a:sym typeface="Roboto"/>
              </a:endParaRPr>
            </a:p>
          </p:txBody>
        </p:sp>
        <p:sp>
          <p:nvSpPr>
            <p:cNvPr id="204" name="Google Shape;204;p22"/>
            <p:cNvSpPr/>
            <p:nvPr/>
          </p:nvSpPr>
          <p:spPr>
            <a:xfrm>
              <a:off x="5592550" y="38779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22"/>
          <p:cNvSpPr txBox="1"/>
          <p:nvPr/>
        </p:nvSpPr>
        <p:spPr>
          <a:xfrm>
            <a:off x="2331975" y="1178550"/>
            <a:ext cx="14388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72B4D"/>
                </a:solidFill>
              </a:rPr>
              <a:t>True state</a:t>
            </a:r>
            <a:endParaRPr sz="1100">
              <a:solidFill>
                <a:srgbClr val="172B4D"/>
              </a:solidFill>
            </a:endParaRPr>
          </a:p>
        </p:txBody>
      </p:sp>
      <p:sp>
        <p:nvSpPr>
          <p:cNvPr id="218" name="Google Shape;218;p22"/>
          <p:cNvSpPr txBox="1"/>
          <p:nvPr/>
        </p:nvSpPr>
        <p:spPr>
          <a:xfrm>
            <a:off x="2918125" y="195225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cancer</a:t>
            </a:r>
            <a:endParaRPr sz="1100"/>
          </a:p>
        </p:txBody>
      </p:sp>
      <p:sp>
        <p:nvSpPr>
          <p:cNvPr id="219" name="Google Shape;219;p22"/>
          <p:cNvSpPr txBox="1"/>
          <p:nvPr/>
        </p:nvSpPr>
        <p:spPr>
          <a:xfrm>
            <a:off x="4830850" y="117855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positive</a:t>
            </a:r>
            <a:endParaRPr sz="1100"/>
          </a:p>
        </p:txBody>
      </p:sp>
      <p:sp>
        <p:nvSpPr>
          <p:cNvPr id="220" name="Google Shape;220;p22"/>
          <p:cNvSpPr txBox="1"/>
          <p:nvPr/>
        </p:nvSpPr>
        <p:spPr>
          <a:xfrm>
            <a:off x="4830850" y="177450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negative</a:t>
            </a:r>
            <a:endParaRPr sz="1100"/>
          </a:p>
        </p:txBody>
      </p:sp>
      <p:sp>
        <p:nvSpPr>
          <p:cNvPr id="221" name="Google Shape;221;p22"/>
          <p:cNvSpPr txBox="1"/>
          <p:nvPr/>
        </p:nvSpPr>
        <p:spPr>
          <a:xfrm>
            <a:off x="4830850" y="312890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positive</a:t>
            </a:r>
            <a:endParaRPr sz="1100"/>
          </a:p>
        </p:txBody>
      </p:sp>
      <p:sp>
        <p:nvSpPr>
          <p:cNvPr id="222" name="Google Shape;222;p22"/>
          <p:cNvSpPr txBox="1"/>
          <p:nvPr/>
        </p:nvSpPr>
        <p:spPr>
          <a:xfrm>
            <a:off x="4830850" y="365385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negative</a:t>
            </a:r>
            <a:endParaRPr sz="1100"/>
          </a:p>
        </p:txBody>
      </p:sp>
      <p:sp>
        <p:nvSpPr>
          <p:cNvPr id="223" name="Google Shape;223;p22"/>
          <p:cNvSpPr txBox="1"/>
          <p:nvPr/>
        </p:nvSpPr>
        <p:spPr>
          <a:xfrm>
            <a:off x="2918125" y="2957250"/>
            <a:ext cx="8526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No cancer</a:t>
            </a:r>
            <a:endParaRPr sz="1100"/>
          </a:p>
        </p:txBody>
      </p:sp>
      <p:sp>
        <p:nvSpPr>
          <p:cNvPr id="224" name="Google Shape;224;p22"/>
          <p:cNvSpPr txBox="1"/>
          <p:nvPr/>
        </p:nvSpPr>
        <p:spPr>
          <a:xfrm>
            <a:off x="4694100" y="503850"/>
            <a:ext cx="14388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72B4D"/>
                </a:solidFill>
              </a:rPr>
              <a:t>Mammogram</a:t>
            </a:r>
            <a:endParaRPr sz="1100">
              <a:solidFill>
                <a:srgbClr val="172B4D"/>
              </a:solidFill>
            </a:endParaRPr>
          </a:p>
        </p:txBody>
      </p:sp>
      <p:sp>
        <p:nvSpPr>
          <p:cNvPr id="225" name="Google Shape;225;p22"/>
          <p:cNvSpPr txBox="1"/>
          <p:nvPr/>
        </p:nvSpPr>
        <p:spPr>
          <a:xfrm>
            <a:off x="7155775" y="2331975"/>
            <a:ext cx="10344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txBox="1"/>
          <p:nvPr/>
        </p:nvSpPr>
        <p:spPr>
          <a:xfrm>
            <a:off x="6263475" y="622200"/>
            <a:ext cx="2436900" cy="3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Given that there 10/1000 women have cancer, theres a 8% chance it will be correctly screened with a mammogram</a:t>
            </a:r>
            <a:endParaRPr>
              <a:solidFill>
                <a:srgbClr val="98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990000"/>
                </a:solidFill>
              </a:rPr>
              <a:t>Notes -</a:t>
            </a:r>
            <a:endParaRPr/>
          </a:p>
          <a:p>
            <a:pPr indent="0" lvl="0" marL="0" rtl="0" algn="l">
              <a:spcBef>
                <a:spcPts val="0"/>
              </a:spcBef>
              <a:spcAft>
                <a:spcPts val="0"/>
              </a:spcAft>
              <a:buNone/>
            </a:pPr>
            <a:r>
              <a:rPr lang="en">
                <a:solidFill>
                  <a:srgbClr val="351C75"/>
                </a:solidFill>
              </a:rPr>
              <a:t>Hypothetical sample</a:t>
            </a:r>
            <a:endParaRPr>
              <a:solidFill>
                <a:srgbClr val="351C75"/>
              </a:solidFill>
            </a:endParaRPr>
          </a:p>
          <a:p>
            <a:pPr indent="0" lvl="0" marL="0" rtl="0" algn="l">
              <a:spcBef>
                <a:spcPts val="0"/>
              </a:spcBef>
              <a:spcAft>
                <a:spcPts val="0"/>
              </a:spcAft>
              <a:buNone/>
            </a:pPr>
            <a:r>
              <a:rPr lang="en">
                <a:solidFill>
                  <a:srgbClr val="351C75"/>
                </a:solidFill>
              </a:rPr>
              <a:t>Not everyone who has cancer goes for a mammogram</a:t>
            </a:r>
            <a:endParaRPr>
              <a:solidFill>
                <a:srgbClr val="351C75"/>
              </a:solidFill>
            </a:endParaRPr>
          </a:p>
          <a:p>
            <a:pPr indent="0" lvl="0" marL="0" rtl="0" algn="l">
              <a:spcBef>
                <a:spcPts val="0"/>
              </a:spcBef>
              <a:spcAft>
                <a:spcPts val="0"/>
              </a:spcAft>
              <a:buNone/>
            </a:pPr>
            <a:r>
              <a:rPr lang="en">
                <a:solidFill>
                  <a:srgbClr val="351C75"/>
                </a:solidFill>
              </a:rPr>
              <a:t>Based on estimates - across ? - where is it 90% </a:t>
            </a:r>
            <a:endParaRPr>
              <a:solidFill>
                <a:srgbClr val="351C75"/>
              </a:solidFill>
            </a:endParaRPr>
          </a:p>
          <a:p>
            <a:pPr indent="0" lvl="0" marL="0" rtl="0" algn="l">
              <a:spcBef>
                <a:spcPts val="0"/>
              </a:spcBef>
              <a:spcAft>
                <a:spcPts val="0"/>
              </a:spcAft>
              <a:buNone/>
            </a:pPr>
            <a:r>
              <a:rPr lang="en">
                <a:solidFill>
                  <a:srgbClr val="351C75"/>
                </a:solidFill>
              </a:rPr>
              <a:t>Under what conditions </a:t>
            </a:r>
            <a:endParaRPr>
              <a:solidFill>
                <a:srgbClr val="351C75"/>
              </a:solidFill>
            </a:endParaRPr>
          </a:p>
          <a:p>
            <a:pPr indent="0" lvl="0" marL="0" rtl="0" algn="l">
              <a:spcBef>
                <a:spcPts val="0"/>
              </a:spcBef>
              <a:spcAft>
                <a:spcPts val="0"/>
              </a:spcAft>
              <a:buNone/>
            </a:pPr>
            <a:r>
              <a:t/>
            </a:r>
            <a:endParaRPr>
              <a:solidFill>
                <a:srgbClr val="351C75"/>
              </a:solidFill>
            </a:endParaRPr>
          </a:p>
          <a:p>
            <a:pPr indent="0" lvl="0" marL="0" rtl="0" algn="l">
              <a:spcBef>
                <a:spcPts val="0"/>
              </a:spcBef>
              <a:spcAft>
                <a:spcPts val="0"/>
              </a:spcAft>
              <a:buNone/>
            </a:pPr>
            <a:r>
              <a:rPr lang="en">
                <a:solidFill>
                  <a:srgbClr val="351C75"/>
                </a:solidFill>
              </a:rPr>
              <a:t>All things being equal </a:t>
            </a:r>
            <a:endParaRPr>
              <a:solidFill>
                <a:srgbClr val="351C7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pic>
        <p:nvPicPr>
          <p:cNvPr id="231" name="Google Shape;231;p23"/>
          <p:cNvPicPr preferRelativeResize="0"/>
          <p:nvPr/>
        </p:nvPicPr>
        <p:blipFill>
          <a:blip r:embed="rId4">
            <a:alphaModFix/>
          </a:blip>
          <a:stretch>
            <a:fillRect/>
          </a:stretch>
        </p:blipFill>
        <p:spPr>
          <a:xfrm>
            <a:off x="1149125" y="361575"/>
            <a:ext cx="5893800" cy="4420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4"/>
          <p:cNvSpPr txBox="1"/>
          <p:nvPr/>
        </p:nvSpPr>
        <p:spPr>
          <a:xfrm>
            <a:off x="799500" y="691900"/>
            <a:ext cx="7545000" cy="39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172B4D"/>
                </a:solidFill>
                <a:latin typeface="Montserrat"/>
                <a:ea typeface="Montserrat"/>
                <a:cs typeface="Montserrat"/>
                <a:sym typeface="Montserrat"/>
              </a:rPr>
              <a:t>Probability problem - front line care workers - break out groups</a:t>
            </a:r>
            <a:r>
              <a:rPr lang="en" sz="1700">
                <a:solidFill>
                  <a:srgbClr val="172B4D"/>
                </a:solidFill>
                <a:latin typeface="Montserrat"/>
                <a:ea typeface="Montserrat"/>
                <a:cs typeface="Montserrat"/>
                <a:sym typeface="Montserrat"/>
              </a:rPr>
              <a:t> </a:t>
            </a:r>
            <a:endParaRPr sz="17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Given that the </a:t>
            </a:r>
            <a:r>
              <a:rPr b="1" lang="en" sz="1600">
                <a:solidFill>
                  <a:srgbClr val="172B4D"/>
                </a:solidFill>
                <a:latin typeface="Montserrat"/>
                <a:ea typeface="Montserrat"/>
                <a:cs typeface="Montserrat"/>
                <a:sym typeface="Montserrat"/>
              </a:rPr>
              <a:t>efficacy of the vaccine is 94%</a:t>
            </a:r>
            <a:r>
              <a:rPr lang="en" sz="1600">
                <a:solidFill>
                  <a:srgbClr val="172B4D"/>
                </a:solidFill>
                <a:latin typeface="Montserrat"/>
                <a:ea typeface="Montserrat"/>
                <a:cs typeface="Montserrat"/>
                <a:sym typeface="Montserrat"/>
              </a:rPr>
              <a:t> : map the Pr():</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Group 1 - vaccinated &amp; contracts covid / nursing home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Group 2 - vaccinated &amp; contracts covid/ in-patient</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600">
                <a:solidFill>
                  <a:srgbClr val="172B4D"/>
                </a:solidFill>
                <a:latin typeface="Montserrat"/>
                <a:ea typeface="Montserrat"/>
                <a:cs typeface="Montserrat"/>
                <a:sym typeface="Montserrat"/>
              </a:rPr>
              <a:t>Group 2 - vaccinated &amp; contracts covid/ home health</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Group 4 - vaccinated &amp; contracts covid / BAME</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Group 5 - vaccinated &amp; contracts covid / white</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Group 6 - vaccinated &amp; contracts covid - overall </a:t>
            </a:r>
            <a:endParaRPr sz="1600">
              <a:solidFill>
                <a:srgbClr val="172B4D"/>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pic>
        <p:nvPicPr>
          <p:cNvPr id="241" name="Google Shape;241;p25"/>
          <p:cNvPicPr preferRelativeResize="0"/>
          <p:nvPr/>
        </p:nvPicPr>
        <p:blipFill>
          <a:blip r:embed="rId4">
            <a:alphaModFix/>
          </a:blip>
          <a:stretch>
            <a:fillRect/>
          </a:stretch>
        </p:blipFill>
        <p:spPr>
          <a:xfrm>
            <a:off x="1395375" y="535950"/>
            <a:ext cx="6541649" cy="4361100"/>
          </a:xfrm>
          <a:prstGeom prst="rect">
            <a:avLst/>
          </a:prstGeom>
          <a:noFill/>
          <a:ln>
            <a:noFill/>
          </a:ln>
        </p:spPr>
      </p:pic>
      <p:sp>
        <p:nvSpPr>
          <p:cNvPr id="242" name="Google Shape;242;p25"/>
          <p:cNvSpPr/>
          <p:nvPr/>
        </p:nvSpPr>
        <p:spPr>
          <a:xfrm>
            <a:off x="652000" y="269075"/>
            <a:ext cx="3726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2</a:t>
            </a:r>
            <a:endParaRPr sz="2100">
              <a:solidFill>
                <a:srgbClr val="77C0B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26"/>
          <p:cNvSpPr txBox="1"/>
          <p:nvPr/>
        </p:nvSpPr>
        <p:spPr>
          <a:xfrm>
            <a:off x="637175" y="573600"/>
            <a:ext cx="77223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72B4D"/>
                </a:solidFill>
                <a:highlight>
                  <a:srgbClr val="FFFFFF"/>
                </a:highlight>
                <a:latin typeface="Roboto"/>
                <a:ea typeface="Roboto"/>
                <a:cs typeface="Roboto"/>
                <a:sym typeface="Roboto"/>
              </a:rPr>
              <a:t>Descriptive Statistics = </a:t>
            </a:r>
            <a:r>
              <a:rPr lang="en" sz="1600">
                <a:solidFill>
                  <a:srgbClr val="172B4D"/>
                </a:solidFill>
                <a:highlight>
                  <a:srgbClr val="FFFFFF"/>
                </a:highlight>
                <a:latin typeface="Roboto"/>
                <a:ea typeface="Roboto"/>
                <a:cs typeface="Roboto"/>
                <a:sym typeface="Roboto"/>
              </a:rPr>
              <a:t>describes / summarizes the data through some statistics which include mean, median, mode, frequency, standard deviation, and variance. In descriptive statistics, there is no uncertainty as we calculate these statistics on the measured values.</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b="1" lang="en" sz="1600">
                <a:solidFill>
                  <a:srgbClr val="172B4D"/>
                </a:solidFill>
                <a:highlight>
                  <a:srgbClr val="FFFFFF"/>
                </a:highlight>
                <a:latin typeface="Roboto"/>
                <a:ea typeface="Roboto"/>
                <a:cs typeface="Roboto"/>
                <a:sym typeface="Roboto"/>
              </a:rPr>
              <a:t>Inferential Statistics </a:t>
            </a:r>
            <a:r>
              <a:rPr lang="en" sz="1600">
                <a:solidFill>
                  <a:srgbClr val="172B4D"/>
                </a:solidFill>
                <a:highlight>
                  <a:srgbClr val="FFFFFF"/>
                </a:highlight>
                <a:latin typeface="Roboto"/>
                <a:ea typeface="Roboto"/>
                <a:cs typeface="Roboto"/>
                <a:sym typeface="Roboto"/>
              </a:rPr>
              <a:t>= helps us to draw inferences about the population, from the given sample data. The goal is to draw conclusions from smaller number of subjects/samples and generalize them on a larger population (where the complete data is unavailable or unknown)</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p:txBody>
      </p:sp>
      <p:pic>
        <p:nvPicPr>
          <p:cNvPr id="248" name="Google Shape;248;p26"/>
          <p:cNvPicPr preferRelativeResize="0"/>
          <p:nvPr/>
        </p:nvPicPr>
        <p:blipFill>
          <a:blip r:embed="rId4">
            <a:alphaModFix/>
          </a:blip>
          <a:stretch>
            <a:fillRect/>
          </a:stretch>
        </p:blipFill>
        <p:spPr>
          <a:xfrm>
            <a:off x="3807950" y="2720900"/>
            <a:ext cx="4824225" cy="1962400"/>
          </a:xfrm>
          <a:prstGeom prst="rect">
            <a:avLst/>
          </a:prstGeom>
          <a:noFill/>
          <a:ln>
            <a:noFill/>
          </a:ln>
        </p:spPr>
      </p:pic>
      <p:sp>
        <p:nvSpPr>
          <p:cNvPr id="249" name="Google Shape;249;p26"/>
          <p:cNvSpPr/>
          <p:nvPr/>
        </p:nvSpPr>
        <p:spPr>
          <a:xfrm>
            <a:off x="652000" y="269075"/>
            <a:ext cx="3726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3</a:t>
            </a:r>
            <a:endParaRPr sz="2100">
              <a:solidFill>
                <a:srgbClr val="77C0B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27"/>
          <p:cNvSpPr txBox="1"/>
          <p:nvPr/>
        </p:nvSpPr>
        <p:spPr>
          <a:xfrm>
            <a:off x="637175" y="573600"/>
            <a:ext cx="77223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b="1" lang="en" sz="1600">
                <a:solidFill>
                  <a:srgbClr val="172B4D"/>
                </a:solidFill>
                <a:highlight>
                  <a:srgbClr val="FFFFFF"/>
                </a:highlight>
                <a:latin typeface="Roboto"/>
                <a:ea typeface="Roboto"/>
                <a:cs typeface="Roboto"/>
                <a:sym typeface="Roboto"/>
              </a:rPr>
              <a:t>Types of </a:t>
            </a:r>
            <a:r>
              <a:rPr b="1" lang="en" sz="1600">
                <a:solidFill>
                  <a:srgbClr val="172B4D"/>
                </a:solidFill>
                <a:highlight>
                  <a:srgbClr val="FFFFFF"/>
                </a:highlight>
                <a:latin typeface="Roboto"/>
                <a:ea typeface="Roboto"/>
                <a:cs typeface="Roboto"/>
                <a:sym typeface="Roboto"/>
              </a:rPr>
              <a:t>Inferential Statistics - some visual examples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p:txBody>
      </p:sp>
      <p:pic>
        <p:nvPicPr>
          <p:cNvPr id="255" name="Google Shape;255;p27"/>
          <p:cNvPicPr preferRelativeResize="0"/>
          <p:nvPr/>
        </p:nvPicPr>
        <p:blipFill>
          <a:blip r:embed="rId4">
            <a:alphaModFix/>
          </a:blip>
          <a:stretch>
            <a:fillRect/>
          </a:stretch>
        </p:blipFill>
        <p:spPr>
          <a:xfrm>
            <a:off x="637163" y="1596850"/>
            <a:ext cx="2409825" cy="1895475"/>
          </a:xfrm>
          <a:prstGeom prst="rect">
            <a:avLst/>
          </a:prstGeom>
          <a:noFill/>
          <a:ln>
            <a:noFill/>
          </a:ln>
        </p:spPr>
      </p:pic>
      <p:pic>
        <p:nvPicPr>
          <p:cNvPr id="256" name="Google Shape;256;p27"/>
          <p:cNvPicPr preferRelativeResize="0"/>
          <p:nvPr/>
        </p:nvPicPr>
        <p:blipFill>
          <a:blip r:embed="rId5">
            <a:alphaModFix/>
          </a:blip>
          <a:stretch>
            <a:fillRect/>
          </a:stretch>
        </p:blipFill>
        <p:spPr>
          <a:xfrm>
            <a:off x="5697382" y="1596850"/>
            <a:ext cx="2850968" cy="1895476"/>
          </a:xfrm>
          <a:prstGeom prst="rect">
            <a:avLst/>
          </a:prstGeom>
          <a:noFill/>
          <a:ln>
            <a:noFill/>
          </a:ln>
        </p:spPr>
      </p:pic>
      <p:pic>
        <p:nvPicPr>
          <p:cNvPr id="257" name="Google Shape;257;p27"/>
          <p:cNvPicPr preferRelativeResize="0"/>
          <p:nvPr/>
        </p:nvPicPr>
        <p:blipFill>
          <a:blip r:embed="rId6">
            <a:alphaModFix/>
          </a:blip>
          <a:stretch>
            <a:fillRect/>
          </a:stretch>
        </p:blipFill>
        <p:spPr>
          <a:xfrm>
            <a:off x="3426750" y="1596850"/>
            <a:ext cx="2143125" cy="200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28"/>
          <p:cNvSpPr txBox="1"/>
          <p:nvPr/>
        </p:nvSpPr>
        <p:spPr>
          <a:xfrm>
            <a:off x="546450" y="6245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1 - </a:t>
            </a:r>
            <a:r>
              <a:rPr b="1" lang="en" sz="2100">
                <a:solidFill>
                  <a:srgbClr val="434343"/>
                </a:solidFill>
                <a:latin typeface="Montserrat"/>
                <a:ea typeface="Montserrat"/>
                <a:cs typeface="Montserrat"/>
                <a:sym typeface="Montserrat"/>
              </a:rPr>
              <a:t>HYPOTHESIS TESTING - 2 Tail Test (one sample)</a:t>
            </a:r>
            <a:endParaRPr b="0" i="0" sz="2100" u="none" cap="none" strike="noStrike">
              <a:solidFill>
                <a:srgbClr val="2E2E2E"/>
              </a:solidFill>
              <a:latin typeface="Montserrat"/>
              <a:ea typeface="Montserrat"/>
              <a:cs typeface="Montserrat"/>
              <a:sym typeface="Montserrat"/>
            </a:endParaRPr>
          </a:p>
        </p:txBody>
      </p:sp>
      <p:sp>
        <p:nvSpPr>
          <p:cNvPr id="263" name="Google Shape;263;p28"/>
          <p:cNvSpPr txBox="1"/>
          <p:nvPr/>
        </p:nvSpPr>
        <p:spPr>
          <a:xfrm>
            <a:off x="586400" y="1214675"/>
            <a:ext cx="7572900" cy="3535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10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My assumption is that the accepted mean value of a population is incorrect </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We only have sample data from the population</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Based on this sample data I will try to prove or disprove our assumption</a:t>
            </a:r>
            <a:endParaRPr sz="1600">
              <a:solidFill>
                <a:srgbClr val="172B4D"/>
              </a:solidFill>
              <a:highlight>
                <a:schemeClr val="lt1"/>
              </a:highlight>
              <a:latin typeface="Roboto"/>
              <a:ea typeface="Roboto"/>
              <a:cs typeface="Roboto"/>
              <a:sym typeface="Roboto"/>
            </a:endParaRPr>
          </a:p>
          <a:p>
            <a:pPr indent="0" lvl="0" marL="457200" rtl="0" algn="l">
              <a:lnSpc>
                <a:spcPct val="115000"/>
              </a:lnSpc>
              <a:spcBef>
                <a:spcPts val="2100"/>
              </a:spcBef>
              <a:spcAft>
                <a:spcPts val="0"/>
              </a:spcAft>
              <a:buNone/>
            </a:pPr>
            <a:r>
              <a:t/>
            </a:r>
            <a:endParaRPr sz="1600">
              <a:solidFill>
                <a:srgbClr val="172B4D"/>
              </a:solidFill>
              <a:highlight>
                <a:schemeClr val="lt1"/>
              </a:highlight>
              <a:latin typeface="Roboto"/>
              <a:ea typeface="Roboto"/>
              <a:cs typeface="Roboto"/>
              <a:sym typeface="Roboto"/>
            </a:endParaRPr>
          </a:p>
          <a:p>
            <a:pPr indent="0" lvl="0" marL="457200" rtl="0" algn="l">
              <a:spcBef>
                <a:spcPts val="0"/>
              </a:spcBef>
              <a:spcAft>
                <a:spcPts val="0"/>
              </a:spcAft>
              <a:buNone/>
            </a:pPr>
            <a:r>
              <a:rPr lang="en" sz="1600">
                <a:solidFill>
                  <a:srgbClr val="172B4D"/>
                </a:solidFill>
                <a:highlight>
                  <a:schemeClr val="lt1"/>
                </a:highlight>
                <a:latin typeface="Roboto"/>
                <a:ea typeface="Roboto"/>
                <a:cs typeface="Roboto"/>
                <a:sym typeface="Roboto"/>
              </a:rPr>
              <a:t>The elements needed to conduct this type of analysis are:</a:t>
            </a:r>
            <a:endParaRPr sz="1600">
              <a:solidFill>
                <a:srgbClr val="172B4D"/>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Null hypothesis</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Alternate hypothesis</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Level of significance</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Test statistic</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P-value</a:t>
            </a:r>
            <a:endParaRPr sz="1200"/>
          </a:p>
        </p:txBody>
      </p:sp>
      <p:sp>
        <p:nvSpPr>
          <p:cNvPr id="264" name="Google Shape;264;p28"/>
          <p:cNvSpPr/>
          <p:nvPr/>
        </p:nvSpPr>
        <p:spPr>
          <a:xfrm>
            <a:off x="652000" y="269075"/>
            <a:ext cx="6726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3</a:t>
            </a:r>
            <a:r>
              <a:rPr lang="en" sz="2100">
                <a:solidFill>
                  <a:srgbClr val="77C0BC"/>
                </a:solidFill>
              </a:rPr>
              <a:t> a)</a:t>
            </a:r>
            <a:endParaRPr sz="2100">
              <a:solidFill>
                <a:srgbClr val="77C0B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29"/>
          <p:cNvSpPr txBox="1"/>
          <p:nvPr/>
        </p:nvSpPr>
        <p:spPr>
          <a:xfrm>
            <a:off x="637175" y="850125"/>
            <a:ext cx="7722300" cy="3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172B4D"/>
                </a:solidFill>
                <a:highlight>
                  <a:srgbClr val="FFFFFF"/>
                </a:highlight>
                <a:latin typeface="Roboto"/>
                <a:ea typeface="Roboto"/>
                <a:cs typeface="Roboto"/>
                <a:sym typeface="Roboto"/>
              </a:rPr>
              <a:t>An example scenario </a:t>
            </a:r>
            <a:endParaRPr sz="1800" u="sng">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Boys of a certain age are known to have a mean weight of μ = 85 pounds.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A complaint is made that the boys living in a municipal children's home are underfed.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As one bit of evidence, n = 25 boys (of the same age) are weighed and found to have a mean weight of 80.94 pounds.</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sample standard deviation is 11.6 pounds.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330200" lvl="0" marL="457200" rtl="0" algn="l">
              <a:spcBef>
                <a:spcPts val="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Based on the available data, how do we know if the complaint is valid?</a:t>
            </a:r>
            <a:endParaRPr b="1" sz="16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0"/>
          <p:cNvSpPr txBox="1"/>
          <p:nvPr/>
        </p:nvSpPr>
        <p:spPr>
          <a:xfrm>
            <a:off x="502625" y="581750"/>
            <a:ext cx="7966500" cy="42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1: Define the null hypothesis - This is our assumption about the population. It is defined by H0 and in this case </a:t>
            </a:r>
            <a:r>
              <a:rPr b="1" lang="en" sz="1600">
                <a:solidFill>
                  <a:srgbClr val="172B4D"/>
                </a:solidFill>
                <a:highlight>
                  <a:schemeClr val="lt1"/>
                </a:highlight>
                <a:latin typeface="Roboto"/>
                <a:ea typeface="Roboto"/>
                <a:cs typeface="Roboto"/>
                <a:sym typeface="Roboto"/>
              </a:rPr>
              <a:t>H0: μ = X</a:t>
            </a:r>
            <a:endParaRPr b="1" sz="1600">
              <a:solidFill>
                <a:srgbClr val="172B4D"/>
              </a:solidFill>
              <a:highlight>
                <a:schemeClr val="lt1"/>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2: Define the alternative hypothesis- This means, what if our assumption is not true. It is defined by Ha and in this case </a:t>
            </a:r>
            <a:r>
              <a:rPr b="1" lang="en" sz="1600">
                <a:solidFill>
                  <a:srgbClr val="172B4D"/>
                </a:solidFill>
                <a:highlight>
                  <a:schemeClr val="lt1"/>
                </a:highlight>
                <a:latin typeface="Roboto"/>
                <a:ea typeface="Roboto"/>
                <a:cs typeface="Roboto"/>
                <a:sym typeface="Roboto"/>
              </a:rPr>
              <a:t>Ha: μ != X</a:t>
            </a:r>
            <a:endParaRPr b="1" sz="1600">
              <a:solidFill>
                <a:srgbClr val="172B4D"/>
              </a:solidFill>
              <a:highlight>
                <a:schemeClr val="lt1"/>
              </a:highlight>
              <a:latin typeface="Roboto"/>
              <a:ea typeface="Roboto"/>
              <a:cs typeface="Roboto"/>
              <a:sym typeface="Roboto"/>
            </a:endParaRPr>
          </a:p>
          <a:p>
            <a:pPr indent="0" lvl="0" marL="0" rtl="0" algn="l">
              <a:lnSpc>
                <a:spcPct val="115000"/>
              </a:lnSpc>
              <a:spcBef>
                <a:spcPts val="900"/>
              </a:spcBef>
              <a:spcAft>
                <a:spcPts val="0"/>
              </a:spcAft>
              <a:buClr>
                <a:schemeClr val="dk1"/>
              </a:buClr>
              <a:buSzPts val="1100"/>
              <a:buFont typeface="Arial"/>
              <a:buNone/>
            </a:pPr>
            <a:r>
              <a:rPr lang="en" sz="1600">
                <a:solidFill>
                  <a:srgbClr val="172B4D"/>
                </a:solidFill>
                <a:highlight>
                  <a:schemeClr val="lt1"/>
                </a:highlight>
                <a:latin typeface="Roboto"/>
                <a:ea typeface="Roboto"/>
                <a:cs typeface="Roboto"/>
                <a:sym typeface="Roboto"/>
              </a:rPr>
              <a:t>Since our null hypothesis would be false on either side of Ha, hence such a test is called a </a:t>
            </a:r>
            <a:r>
              <a:rPr b="1" lang="en" sz="1600">
                <a:solidFill>
                  <a:srgbClr val="172B4D"/>
                </a:solidFill>
                <a:highlight>
                  <a:schemeClr val="lt1"/>
                </a:highlight>
                <a:latin typeface="Roboto"/>
                <a:ea typeface="Roboto"/>
                <a:cs typeface="Roboto"/>
                <a:sym typeface="Roboto"/>
              </a:rPr>
              <a:t>Two tailed Test</a:t>
            </a:r>
            <a:r>
              <a:rPr lang="en" sz="1600">
                <a:solidFill>
                  <a:srgbClr val="172B4D"/>
                </a:solidFill>
                <a:highlight>
                  <a:schemeClr val="lt1"/>
                </a:highlight>
                <a:latin typeface="Roboto"/>
                <a:ea typeface="Roboto"/>
                <a:cs typeface="Roboto"/>
                <a:sym typeface="Roboto"/>
              </a:rPr>
              <a:t>, ie i</a:t>
            </a:r>
            <a:r>
              <a:rPr b="1" lang="en" sz="1600">
                <a:solidFill>
                  <a:srgbClr val="172B4D"/>
                </a:solidFill>
                <a:highlight>
                  <a:schemeClr val="lt1"/>
                </a:highlight>
                <a:latin typeface="Roboto"/>
                <a:ea typeface="Roboto"/>
                <a:cs typeface="Roboto"/>
                <a:sym typeface="Roboto"/>
              </a:rPr>
              <a:t>f Ha: μ &gt; X and if Ha: μ &lt; X, in both cases, H0 is false</a:t>
            </a:r>
            <a:endParaRPr b="1" sz="1600">
              <a:solidFill>
                <a:srgbClr val="172B4D"/>
              </a:solidFill>
              <a:highlight>
                <a:schemeClr val="lt1"/>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 sz="1500">
                <a:solidFill>
                  <a:srgbClr val="172B4D"/>
                </a:solidFill>
                <a:highlight>
                  <a:schemeClr val="lt1"/>
                </a:highlight>
                <a:latin typeface="Roboto"/>
                <a:ea typeface="Roboto"/>
                <a:cs typeface="Roboto"/>
                <a:sym typeface="Roboto"/>
              </a:rPr>
              <a:t>Step 3: Calculate </a:t>
            </a:r>
            <a:r>
              <a:rPr b="1" lang="en" sz="1500">
                <a:solidFill>
                  <a:srgbClr val="172B4D"/>
                </a:solidFill>
                <a:highlight>
                  <a:schemeClr val="lt1"/>
                </a:highlight>
                <a:latin typeface="Roboto"/>
                <a:ea typeface="Roboto"/>
                <a:cs typeface="Roboto"/>
                <a:sym typeface="Roboto"/>
              </a:rPr>
              <a:t>test statistics</a:t>
            </a:r>
            <a:r>
              <a:rPr lang="en" sz="1500">
                <a:solidFill>
                  <a:srgbClr val="172B4D"/>
                </a:solidFill>
                <a:highlight>
                  <a:schemeClr val="lt1"/>
                </a:highlight>
                <a:latin typeface="Roboto"/>
                <a:ea typeface="Roboto"/>
                <a:cs typeface="Roboto"/>
                <a:sym typeface="Roboto"/>
              </a:rPr>
              <a:t> based on the information available. </a:t>
            </a:r>
            <a:endParaRPr sz="1500">
              <a:solidFill>
                <a:srgbClr val="172B4D"/>
              </a:solidFill>
              <a:highlight>
                <a:schemeClr val="lt1"/>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 sz="1500">
                <a:solidFill>
                  <a:srgbClr val="172B4D"/>
                </a:solidFill>
                <a:highlight>
                  <a:schemeClr val="lt1"/>
                </a:highlight>
                <a:latin typeface="Roboto"/>
                <a:ea typeface="Roboto"/>
                <a:cs typeface="Roboto"/>
                <a:sym typeface="Roboto"/>
              </a:rPr>
              <a:t>Assuming data is normally distributed and the number of observations are small, that the data is continuous and we are focused on the mean difference, we can use a t-test. This test is based on a "student’s t distribution" which is very similar to standard normal distribution, except it is much flatter on tails.</a:t>
            </a:r>
            <a:endParaRPr b="1" sz="1650">
              <a:solidFill>
                <a:srgbClr val="172B4D"/>
              </a:solidFill>
              <a:highlight>
                <a:schemeClr val="lt1"/>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31"/>
          <p:cNvSpPr txBox="1"/>
          <p:nvPr/>
        </p:nvSpPr>
        <p:spPr>
          <a:xfrm>
            <a:off x="489425" y="600225"/>
            <a:ext cx="3459900" cy="3753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600">
                <a:solidFill>
                  <a:srgbClr val="172B4D"/>
                </a:solidFill>
                <a:latin typeface="Roboto"/>
                <a:ea typeface="Roboto"/>
                <a:cs typeface="Roboto"/>
                <a:sym typeface="Roboto"/>
              </a:rPr>
              <a:t>What’s the key difference between the </a:t>
            </a:r>
            <a:r>
              <a:rPr b="1" i="1" lang="en" sz="1600">
                <a:solidFill>
                  <a:srgbClr val="172B4D"/>
                </a:solidFill>
                <a:latin typeface="Roboto"/>
                <a:ea typeface="Roboto"/>
                <a:cs typeface="Roboto"/>
                <a:sym typeface="Roboto"/>
              </a:rPr>
              <a:t>t-</a:t>
            </a:r>
            <a:r>
              <a:rPr b="1" lang="en" sz="1600">
                <a:solidFill>
                  <a:srgbClr val="172B4D"/>
                </a:solidFill>
                <a:latin typeface="Roboto"/>
                <a:ea typeface="Roboto"/>
                <a:cs typeface="Roboto"/>
                <a:sym typeface="Roboto"/>
              </a:rPr>
              <a:t> and z-distributions?</a:t>
            </a:r>
            <a:endParaRPr b="1" sz="1600">
              <a:solidFill>
                <a:srgbClr val="172B4D"/>
              </a:solidFill>
              <a:latin typeface="Roboto"/>
              <a:ea typeface="Roboto"/>
              <a:cs typeface="Roboto"/>
              <a:sym typeface="Roboto"/>
            </a:endParaRPr>
          </a:p>
          <a:p>
            <a:pPr indent="0" lvl="0" marL="0" rtl="0" algn="l">
              <a:lnSpc>
                <a:spcPct val="150000"/>
              </a:lnSpc>
              <a:spcBef>
                <a:spcPts val="400"/>
              </a:spcBef>
              <a:spcAft>
                <a:spcPts val="0"/>
              </a:spcAft>
              <a:buNone/>
            </a:pPr>
            <a:r>
              <a:rPr lang="en" sz="1600">
                <a:solidFill>
                  <a:srgbClr val="172B4D"/>
                </a:solidFill>
                <a:latin typeface="Roboto"/>
                <a:ea typeface="Roboto"/>
                <a:cs typeface="Roboto"/>
                <a:sym typeface="Roboto"/>
              </a:rPr>
              <a:t>The standard normal or z-distribution assumes that you know the population standard deviation. </a:t>
            </a:r>
            <a:endParaRPr sz="1600">
              <a:solidFill>
                <a:srgbClr val="172B4D"/>
              </a:solidFill>
              <a:latin typeface="Roboto"/>
              <a:ea typeface="Roboto"/>
              <a:cs typeface="Roboto"/>
              <a:sym typeface="Roboto"/>
            </a:endParaRPr>
          </a:p>
          <a:p>
            <a:pPr indent="0" lvl="0" marL="0" rtl="0" algn="l">
              <a:lnSpc>
                <a:spcPct val="150000"/>
              </a:lnSpc>
              <a:spcBef>
                <a:spcPts val="0"/>
              </a:spcBef>
              <a:spcAft>
                <a:spcPts val="0"/>
              </a:spcAft>
              <a:buNone/>
            </a:pPr>
            <a:r>
              <a:rPr lang="en" sz="1600">
                <a:solidFill>
                  <a:srgbClr val="172B4D"/>
                </a:solidFill>
                <a:latin typeface="Roboto"/>
                <a:ea typeface="Roboto"/>
                <a:cs typeface="Roboto"/>
                <a:sym typeface="Roboto"/>
              </a:rPr>
              <a:t>The </a:t>
            </a:r>
            <a:r>
              <a:rPr i="1" lang="en" sz="1600">
                <a:solidFill>
                  <a:srgbClr val="172B4D"/>
                </a:solidFill>
                <a:latin typeface="Roboto"/>
                <a:ea typeface="Roboto"/>
                <a:cs typeface="Roboto"/>
                <a:sym typeface="Roboto"/>
              </a:rPr>
              <a:t>t-</a:t>
            </a:r>
            <a:r>
              <a:rPr lang="en" sz="1600">
                <a:solidFill>
                  <a:srgbClr val="172B4D"/>
                </a:solidFill>
                <a:latin typeface="Roboto"/>
                <a:ea typeface="Roboto"/>
                <a:cs typeface="Roboto"/>
                <a:sym typeface="Roboto"/>
              </a:rPr>
              <a:t>distribution (known as the student’s t-distribution) is based on the sample standard deviation.</a:t>
            </a:r>
            <a:endParaRPr sz="1600">
              <a:solidFill>
                <a:srgbClr val="172B4D"/>
              </a:solidFill>
              <a:latin typeface="Roboto"/>
              <a:ea typeface="Roboto"/>
              <a:cs typeface="Roboto"/>
              <a:sym typeface="Roboto"/>
            </a:endParaRPr>
          </a:p>
          <a:p>
            <a:pPr indent="0" lvl="0" marL="0" rtl="0" algn="l">
              <a:lnSpc>
                <a:spcPct val="150000"/>
              </a:lnSpc>
              <a:spcBef>
                <a:spcPts val="0"/>
              </a:spcBef>
              <a:spcAft>
                <a:spcPts val="0"/>
              </a:spcAft>
              <a:buNone/>
            </a:pPr>
            <a:r>
              <a:rPr lang="en" sz="1600">
                <a:solidFill>
                  <a:srgbClr val="172B4D"/>
                </a:solidFill>
                <a:latin typeface="Roboto"/>
                <a:ea typeface="Roboto"/>
                <a:cs typeface="Roboto"/>
                <a:sym typeface="Roboto"/>
              </a:rPr>
              <a:t>NB - the shape changes with df </a:t>
            </a:r>
            <a:endParaRPr sz="1600">
              <a:solidFill>
                <a:srgbClr val="172B4D"/>
              </a:solidFill>
              <a:latin typeface="Roboto"/>
              <a:ea typeface="Roboto"/>
              <a:cs typeface="Roboto"/>
              <a:sym typeface="Roboto"/>
            </a:endParaRPr>
          </a:p>
        </p:txBody>
      </p:sp>
      <p:pic>
        <p:nvPicPr>
          <p:cNvPr id="280" name="Google Shape;280;p31"/>
          <p:cNvPicPr preferRelativeResize="0"/>
          <p:nvPr/>
        </p:nvPicPr>
        <p:blipFill>
          <a:blip r:embed="rId4">
            <a:alphaModFix/>
          </a:blip>
          <a:stretch>
            <a:fillRect/>
          </a:stretch>
        </p:blipFill>
        <p:spPr>
          <a:xfrm>
            <a:off x="4174250" y="485975"/>
            <a:ext cx="3865400" cy="421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4"/>
          <p:cNvSpPr txBox="1"/>
          <p:nvPr/>
        </p:nvSpPr>
        <p:spPr>
          <a:xfrm>
            <a:off x="658975" y="232470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65" name="Google Shape;65;p14"/>
          <p:cNvPicPr preferRelativeResize="0"/>
          <p:nvPr/>
        </p:nvPicPr>
        <p:blipFill>
          <a:blip r:embed="rId4">
            <a:alphaModFix/>
          </a:blip>
          <a:stretch>
            <a:fillRect/>
          </a:stretch>
        </p:blipFill>
        <p:spPr>
          <a:xfrm>
            <a:off x="5330950" y="439425"/>
            <a:ext cx="3330525" cy="4408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32"/>
          <p:cNvSpPr txBox="1"/>
          <p:nvPr/>
        </p:nvSpPr>
        <p:spPr>
          <a:xfrm>
            <a:off x="477475" y="664875"/>
            <a:ext cx="4823100" cy="3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1500">
                <a:solidFill>
                  <a:srgbClr val="172B4D"/>
                </a:solidFill>
                <a:highlight>
                  <a:schemeClr val="lt1"/>
                </a:highlight>
                <a:latin typeface="Roboto"/>
                <a:ea typeface="Roboto"/>
                <a:cs typeface="Roboto"/>
                <a:sym typeface="Roboto"/>
              </a:rPr>
              <a:t>Step 4: Level of significance: This defines the rejection region - the probability of rejecting H0 if it were true. It is denot</a:t>
            </a:r>
            <a:r>
              <a:rPr lang="en">
                <a:solidFill>
                  <a:srgbClr val="172B4D"/>
                </a:solidFill>
                <a:highlight>
                  <a:schemeClr val="lt1"/>
                </a:highlight>
                <a:latin typeface="Roboto"/>
                <a:ea typeface="Roboto"/>
                <a:cs typeface="Roboto"/>
                <a:sym typeface="Roboto"/>
              </a:rPr>
              <a:t>e</a:t>
            </a:r>
            <a:r>
              <a:rPr lang="en" sz="1500">
                <a:solidFill>
                  <a:srgbClr val="172B4D"/>
                </a:solidFill>
                <a:highlight>
                  <a:schemeClr val="lt1"/>
                </a:highlight>
                <a:latin typeface="Roboto"/>
                <a:ea typeface="Roboto"/>
                <a:cs typeface="Roboto"/>
                <a:sym typeface="Roboto"/>
              </a:rPr>
              <a:t>d by </a:t>
            </a:r>
            <a:r>
              <a:rPr b="1" lang="en" sz="1500">
                <a:solidFill>
                  <a:srgbClr val="333333"/>
                </a:solidFill>
                <a:highlight>
                  <a:srgbClr val="FFFFFF"/>
                </a:highlight>
                <a:latin typeface="Roboto"/>
                <a:ea typeface="Roboto"/>
                <a:cs typeface="Roboto"/>
                <a:sym typeface="Roboto"/>
              </a:rPr>
              <a:t>alpha or α, </a:t>
            </a:r>
            <a:r>
              <a:rPr lang="en" sz="1500">
                <a:solidFill>
                  <a:srgbClr val="172B4D"/>
                </a:solidFill>
                <a:highlight>
                  <a:srgbClr val="FFFFFF"/>
                </a:highlight>
                <a:latin typeface="Roboto"/>
                <a:ea typeface="Roboto"/>
                <a:cs typeface="Roboto"/>
                <a:sym typeface="Roboto"/>
              </a:rPr>
              <a:t>conventionally 0.05 or 0.01</a:t>
            </a:r>
            <a:endParaRPr sz="1500">
              <a:solidFill>
                <a:srgbClr val="172B4D"/>
              </a:solidFill>
              <a:highlight>
                <a:schemeClr val="lt1"/>
              </a:highlight>
              <a:latin typeface="Roboto"/>
              <a:ea typeface="Roboto"/>
              <a:cs typeface="Roboto"/>
              <a:sym typeface="Roboto"/>
            </a:endParaRPr>
          </a:p>
          <a:p>
            <a:pPr indent="0" lvl="0" marL="0" rtl="0" algn="l">
              <a:lnSpc>
                <a:spcPct val="115000"/>
              </a:lnSpc>
              <a:spcBef>
                <a:spcPts val="1800"/>
              </a:spcBef>
              <a:spcAft>
                <a:spcPts val="0"/>
              </a:spcAft>
              <a:buNone/>
            </a:pPr>
            <a:r>
              <a:rPr lang="en" sz="1600">
                <a:solidFill>
                  <a:srgbClr val="172B4D"/>
                </a:solidFill>
                <a:latin typeface="Roboto"/>
                <a:ea typeface="Roboto"/>
                <a:cs typeface="Roboto"/>
                <a:sym typeface="Roboto"/>
              </a:rPr>
              <a:t>Step 5: Calculate the test statistic based on the sample data:</a:t>
            </a:r>
            <a:endParaRPr sz="1600">
              <a:solidFill>
                <a:srgbClr val="172B4D"/>
              </a:solidFill>
              <a:latin typeface="Roboto"/>
              <a:ea typeface="Roboto"/>
              <a:cs typeface="Roboto"/>
              <a:sym typeface="Roboto"/>
            </a:endParaRPr>
          </a:p>
          <a:p>
            <a:pPr indent="-330200" lvl="1" marL="914400" rtl="0" algn="l">
              <a:lnSpc>
                <a:spcPct val="115000"/>
              </a:lnSpc>
              <a:spcBef>
                <a:spcPts val="1800"/>
              </a:spcBef>
              <a:spcAft>
                <a:spcPts val="0"/>
              </a:spcAft>
              <a:buClr>
                <a:srgbClr val="172B4D"/>
              </a:buClr>
              <a:buSzPts val="1600"/>
              <a:buFont typeface="Roboto"/>
              <a:buChar char="○"/>
            </a:pPr>
            <a:r>
              <a:rPr lang="en" sz="1600">
                <a:solidFill>
                  <a:srgbClr val="172B4D"/>
                </a:solidFill>
                <a:latin typeface="Roboto"/>
                <a:ea typeface="Roboto"/>
                <a:cs typeface="Roboto"/>
                <a:sym typeface="Roboto"/>
              </a:rPr>
              <a:t>If the test statistic falls in the critical region-&gt;</a:t>
            </a:r>
            <a:r>
              <a:rPr b="1" lang="en" sz="1600">
                <a:solidFill>
                  <a:srgbClr val="172B4D"/>
                </a:solidFill>
                <a:latin typeface="Roboto"/>
                <a:ea typeface="Roboto"/>
                <a:cs typeface="Roboto"/>
                <a:sym typeface="Roboto"/>
              </a:rPr>
              <a:t> reject H0</a:t>
            </a:r>
            <a:endParaRPr b="1" sz="1600">
              <a:solidFill>
                <a:srgbClr val="172B4D"/>
              </a:solidFill>
              <a:latin typeface="Roboto"/>
              <a:ea typeface="Roboto"/>
              <a:cs typeface="Roboto"/>
              <a:sym typeface="Roboto"/>
            </a:endParaRPr>
          </a:p>
          <a:p>
            <a:pPr indent="-330200" lvl="1" marL="914400" rtl="0" algn="l">
              <a:lnSpc>
                <a:spcPct val="115000"/>
              </a:lnSpc>
              <a:spcBef>
                <a:spcPts val="0"/>
              </a:spcBef>
              <a:spcAft>
                <a:spcPts val="0"/>
              </a:spcAft>
              <a:buClr>
                <a:srgbClr val="172B4D"/>
              </a:buClr>
              <a:buSzPts val="1600"/>
              <a:buFont typeface="Roboto"/>
              <a:buChar char="○"/>
            </a:pPr>
            <a:r>
              <a:rPr lang="en" sz="1600">
                <a:solidFill>
                  <a:srgbClr val="172B4D"/>
                </a:solidFill>
                <a:latin typeface="Roboto"/>
                <a:ea typeface="Roboto"/>
                <a:cs typeface="Roboto"/>
                <a:sym typeface="Roboto"/>
              </a:rPr>
              <a:t>If the test statistic falls outside the critical region, then we </a:t>
            </a:r>
            <a:r>
              <a:rPr b="1" lang="en" sz="1600">
                <a:solidFill>
                  <a:srgbClr val="172B4D"/>
                </a:solidFill>
                <a:latin typeface="Roboto"/>
                <a:ea typeface="Roboto"/>
                <a:cs typeface="Roboto"/>
                <a:sym typeface="Roboto"/>
              </a:rPr>
              <a:t>cannot reject H0</a:t>
            </a:r>
            <a:endParaRPr b="1" sz="1600">
              <a:solidFill>
                <a:srgbClr val="172B4D"/>
              </a:solidFill>
              <a:latin typeface="Roboto"/>
              <a:ea typeface="Roboto"/>
              <a:cs typeface="Roboto"/>
              <a:sym typeface="Roboto"/>
            </a:endParaRPr>
          </a:p>
          <a:p>
            <a:pPr indent="-330200" lvl="1" marL="914400" rtl="0" algn="l">
              <a:lnSpc>
                <a:spcPct val="115000"/>
              </a:lnSpc>
              <a:spcBef>
                <a:spcPts val="0"/>
              </a:spcBef>
              <a:spcAft>
                <a:spcPts val="0"/>
              </a:spcAft>
              <a:buClr>
                <a:srgbClr val="172B4D"/>
              </a:buClr>
              <a:buSzPts val="1600"/>
              <a:buFont typeface="Roboto"/>
              <a:buChar char="○"/>
            </a:pPr>
            <a:r>
              <a:rPr lang="en" sz="1600" u="sng">
                <a:solidFill>
                  <a:srgbClr val="172B4D"/>
                </a:solidFill>
                <a:latin typeface="Roboto"/>
                <a:ea typeface="Roboto"/>
                <a:cs typeface="Roboto"/>
                <a:sym typeface="Roboto"/>
              </a:rPr>
              <a:t>This does not mean H0 is true</a:t>
            </a:r>
            <a:endParaRPr sz="1600" u="sng">
              <a:solidFill>
                <a:srgbClr val="172B4D"/>
              </a:solidFill>
              <a:latin typeface="Roboto"/>
              <a:ea typeface="Roboto"/>
              <a:cs typeface="Roboto"/>
              <a:sym typeface="Roboto"/>
            </a:endParaRPr>
          </a:p>
        </p:txBody>
      </p:sp>
      <p:pic>
        <p:nvPicPr>
          <p:cNvPr id="286" name="Google Shape;286;p32"/>
          <p:cNvPicPr preferRelativeResize="0"/>
          <p:nvPr/>
        </p:nvPicPr>
        <p:blipFill>
          <a:blip r:embed="rId4">
            <a:alphaModFix/>
          </a:blip>
          <a:stretch>
            <a:fillRect/>
          </a:stretch>
        </p:blipFill>
        <p:spPr>
          <a:xfrm>
            <a:off x="5203650" y="1149700"/>
            <a:ext cx="3538625" cy="2360860"/>
          </a:xfrm>
          <a:prstGeom prst="rect">
            <a:avLst/>
          </a:prstGeom>
          <a:noFill/>
          <a:ln>
            <a:noFill/>
          </a:ln>
        </p:spPr>
      </p:pic>
      <p:sp>
        <p:nvSpPr>
          <p:cNvPr id="287" name="Google Shape;287;p32"/>
          <p:cNvSpPr txBox="1"/>
          <p:nvPr/>
        </p:nvSpPr>
        <p:spPr>
          <a:xfrm>
            <a:off x="5300575" y="3629050"/>
            <a:ext cx="3426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
                <a:solidFill>
                  <a:srgbClr val="333333"/>
                </a:solidFill>
                <a:highlight>
                  <a:srgbClr val="FFFFFF"/>
                </a:highlight>
              </a:rPr>
              <a:t>To graph a significance level of 0.05, we need to shade the 5% of the distribution that is furthest away from the null hypothesis.</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33"/>
          <p:cNvSpPr txBox="1"/>
          <p:nvPr/>
        </p:nvSpPr>
        <p:spPr>
          <a:xfrm>
            <a:off x="452525" y="863350"/>
            <a:ext cx="4884900" cy="385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80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p value is another method for rejecting H0</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We can use it to verify the test statistic result</a:t>
            </a:r>
            <a:endParaRPr sz="1600">
              <a:solidFill>
                <a:srgbClr val="172B4D"/>
              </a:solidFill>
              <a:highlight>
                <a:srgbClr val="FFFFFF"/>
              </a:highlight>
              <a:latin typeface="Roboto"/>
              <a:ea typeface="Roboto"/>
              <a:cs typeface="Roboto"/>
              <a:sym typeface="Roboto"/>
            </a:endParaRPr>
          </a:p>
          <a:p>
            <a:pPr indent="-330200" lvl="1" marL="9144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We can derive the p-value from the t-table</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p-value is a measure of discrepancy between observed results and H0 </a:t>
            </a:r>
            <a:endParaRPr b="1"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Were H0 true, </a:t>
            </a:r>
            <a:r>
              <a:rPr lang="en" sz="1600">
                <a:solidFill>
                  <a:srgbClr val="172B4D"/>
                </a:solidFill>
                <a:highlight>
                  <a:srgbClr val="FFFFFF"/>
                </a:highlight>
                <a:latin typeface="Roboto"/>
                <a:ea typeface="Roboto"/>
                <a:cs typeface="Roboto"/>
                <a:sym typeface="Roboto"/>
              </a:rPr>
              <a:t>what's</a:t>
            </a:r>
            <a:r>
              <a:rPr lang="en" sz="1600">
                <a:solidFill>
                  <a:srgbClr val="172B4D"/>
                </a:solidFill>
                <a:highlight>
                  <a:srgbClr val="FFFFFF"/>
                </a:highlight>
                <a:latin typeface="Roboto"/>
                <a:ea typeface="Roboto"/>
                <a:cs typeface="Roboto"/>
                <a:sym typeface="Roboto"/>
              </a:rPr>
              <a:t> the probability of observing at least as extreme value?  </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210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p-value is used as a direct measure of   statistical significance</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Conventionally the threshold is 0.05</a:t>
            </a:r>
            <a:endParaRPr sz="16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93" name="Google Shape;293;p33"/>
          <p:cNvPicPr preferRelativeResize="0"/>
          <p:nvPr/>
        </p:nvPicPr>
        <p:blipFill>
          <a:blip r:embed="rId4">
            <a:alphaModFix/>
          </a:blip>
          <a:stretch>
            <a:fillRect/>
          </a:stretch>
        </p:blipFill>
        <p:spPr>
          <a:xfrm>
            <a:off x="5337425" y="1822675"/>
            <a:ext cx="3170800" cy="2028025"/>
          </a:xfrm>
          <a:prstGeom prst="rect">
            <a:avLst/>
          </a:prstGeom>
          <a:noFill/>
          <a:ln>
            <a:noFill/>
          </a:ln>
        </p:spPr>
      </p:pic>
      <p:sp>
        <p:nvSpPr>
          <p:cNvPr id="294" name="Google Shape;294;p33"/>
          <p:cNvSpPr txBox="1"/>
          <p:nvPr/>
        </p:nvSpPr>
        <p:spPr>
          <a:xfrm>
            <a:off x="452525" y="4459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2 - </a:t>
            </a:r>
            <a:r>
              <a:rPr b="1" lang="en" sz="2100">
                <a:solidFill>
                  <a:srgbClr val="434343"/>
                </a:solidFill>
                <a:latin typeface="Montserrat"/>
                <a:ea typeface="Montserrat"/>
                <a:cs typeface="Montserrat"/>
                <a:sym typeface="Montserrat"/>
              </a:rPr>
              <a:t>HYPOTHESIS TESTING - p-value</a:t>
            </a:r>
            <a:endParaRPr b="0" i="0" sz="2100" u="none" cap="none" strike="noStrike">
              <a:solidFill>
                <a:srgbClr val="2E2E2E"/>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4"/>
          <p:cNvSpPr txBox="1"/>
          <p:nvPr/>
        </p:nvSpPr>
        <p:spPr>
          <a:xfrm>
            <a:off x="502625" y="780450"/>
            <a:ext cx="7966500" cy="3499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80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Step1: Define the null hypothesis - H0: μ &gt;= X</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Step 2: Define the alternative hypothesis Ha: μ &lt; X</a:t>
            </a:r>
            <a:endParaRPr sz="1600">
              <a:solidFill>
                <a:srgbClr val="172B4D"/>
              </a:solidFill>
              <a:highlight>
                <a:schemeClr val="lt1"/>
              </a:highlight>
              <a:latin typeface="Roboto"/>
              <a:ea typeface="Roboto"/>
              <a:cs typeface="Roboto"/>
              <a:sym typeface="Roboto"/>
            </a:endParaRPr>
          </a:p>
          <a:p>
            <a:pPr indent="0" lvl="0" marL="0" rtl="0" algn="l">
              <a:lnSpc>
                <a:spcPct val="115000"/>
              </a:lnSpc>
              <a:spcBef>
                <a:spcPts val="900"/>
              </a:spcBef>
              <a:spcAft>
                <a:spcPts val="0"/>
              </a:spcAft>
              <a:buNone/>
            </a:pPr>
            <a:r>
              <a:rPr lang="en" sz="1600">
                <a:solidFill>
                  <a:srgbClr val="172B4D"/>
                </a:solidFill>
                <a:highlight>
                  <a:schemeClr val="lt1"/>
                </a:highlight>
                <a:latin typeface="Roboto"/>
                <a:ea typeface="Roboto"/>
                <a:cs typeface="Roboto"/>
                <a:sym typeface="Roboto"/>
              </a:rPr>
              <a:t>Since in this case, our </a:t>
            </a:r>
            <a:r>
              <a:rPr b="1" lang="en" sz="1600">
                <a:solidFill>
                  <a:srgbClr val="172B4D"/>
                </a:solidFill>
                <a:highlight>
                  <a:schemeClr val="lt1"/>
                </a:highlight>
                <a:latin typeface="Roboto"/>
                <a:ea typeface="Roboto"/>
                <a:cs typeface="Roboto"/>
                <a:sym typeface="Roboto"/>
              </a:rPr>
              <a:t>null hypothesis would be false on just one side of Ha</a:t>
            </a:r>
            <a:r>
              <a:rPr lang="en" sz="1600">
                <a:solidFill>
                  <a:srgbClr val="172B4D"/>
                </a:solidFill>
                <a:highlight>
                  <a:schemeClr val="lt1"/>
                </a:highlight>
                <a:latin typeface="Roboto"/>
                <a:ea typeface="Roboto"/>
                <a:cs typeface="Roboto"/>
                <a:sym typeface="Roboto"/>
              </a:rPr>
              <a:t>, hence such a test is called a </a:t>
            </a:r>
            <a:r>
              <a:rPr b="1" lang="en" sz="1600">
                <a:solidFill>
                  <a:srgbClr val="172B4D"/>
                </a:solidFill>
                <a:highlight>
                  <a:schemeClr val="lt1"/>
                </a:highlight>
                <a:latin typeface="Roboto"/>
                <a:ea typeface="Roboto"/>
                <a:cs typeface="Roboto"/>
                <a:sym typeface="Roboto"/>
              </a:rPr>
              <a:t>One tailed Test</a:t>
            </a:r>
            <a:r>
              <a:rPr lang="en" sz="1600">
                <a:solidFill>
                  <a:srgbClr val="172B4D"/>
                </a:solidFill>
                <a:highlight>
                  <a:schemeClr val="lt1"/>
                </a:highlight>
                <a:latin typeface="Roboto"/>
                <a:ea typeface="Roboto"/>
                <a:cs typeface="Roboto"/>
                <a:sym typeface="Roboto"/>
              </a:rPr>
              <a:t> (Right Tailed T test)</a:t>
            </a:r>
            <a:endParaRPr sz="1600">
              <a:solidFill>
                <a:srgbClr val="172B4D"/>
              </a:solidFill>
              <a:highlight>
                <a:schemeClr val="lt1"/>
              </a:highlight>
              <a:latin typeface="Roboto"/>
              <a:ea typeface="Roboto"/>
              <a:cs typeface="Roboto"/>
              <a:sym typeface="Roboto"/>
            </a:endParaRPr>
          </a:p>
        </p:txBody>
      </p:sp>
      <p:sp>
        <p:nvSpPr>
          <p:cNvPr id="300" name="Google Shape;300;p34"/>
          <p:cNvSpPr txBox="1"/>
          <p:nvPr/>
        </p:nvSpPr>
        <p:spPr>
          <a:xfrm>
            <a:off x="546450" y="6057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3 - </a:t>
            </a:r>
            <a:r>
              <a:rPr b="1" lang="en" sz="2100">
                <a:solidFill>
                  <a:srgbClr val="434343"/>
                </a:solidFill>
                <a:latin typeface="Montserrat"/>
                <a:ea typeface="Montserrat"/>
                <a:cs typeface="Montserrat"/>
                <a:sym typeface="Montserrat"/>
              </a:rPr>
              <a:t>HYPOTHESIS TESTING - one sided T-Test</a:t>
            </a:r>
            <a:endParaRPr b="0" i="0" sz="2100" u="none" cap="none" strike="noStrike">
              <a:solidFill>
                <a:srgbClr val="2E2E2E"/>
              </a:solidFill>
              <a:latin typeface="Montserrat"/>
              <a:ea typeface="Montserrat"/>
              <a:cs typeface="Montserrat"/>
              <a:sym typeface="Montserrat"/>
            </a:endParaRPr>
          </a:p>
        </p:txBody>
      </p:sp>
      <p:pic>
        <p:nvPicPr>
          <p:cNvPr id="301" name="Google Shape;301;p34"/>
          <p:cNvPicPr preferRelativeResize="0"/>
          <p:nvPr/>
        </p:nvPicPr>
        <p:blipFill>
          <a:blip r:embed="rId4">
            <a:alphaModFix/>
          </a:blip>
          <a:stretch>
            <a:fillRect/>
          </a:stretch>
        </p:blipFill>
        <p:spPr>
          <a:xfrm>
            <a:off x="1946450" y="2397475"/>
            <a:ext cx="5312749" cy="2354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35"/>
          <p:cNvSpPr txBox="1"/>
          <p:nvPr/>
        </p:nvSpPr>
        <p:spPr>
          <a:xfrm>
            <a:off x="546450" y="6245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4 - </a:t>
            </a:r>
            <a:r>
              <a:rPr b="1" lang="en" sz="2100">
                <a:solidFill>
                  <a:srgbClr val="434343"/>
                </a:solidFill>
                <a:latin typeface="Montserrat"/>
                <a:ea typeface="Montserrat"/>
                <a:cs typeface="Montserrat"/>
                <a:sym typeface="Montserrat"/>
              </a:rPr>
              <a:t>HYPOTHESIS TESTING - T- Test (two sample)</a:t>
            </a:r>
            <a:endParaRPr b="0" i="0" sz="2100" u="none" cap="none" strike="noStrike">
              <a:solidFill>
                <a:srgbClr val="2E2E2E"/>
              </a:solidFill>
              <a:latin typeface="Montserrat"/>
              <a:ea typeface="Montserrat"/>
              <a:cs typeface="Montserrat"/>
              <a:sym typeface="Montserrat"/>
            </a:endParaRPr>
          </a:p>
        </p:txBody>
      </p:sp>
      <p:sp>
        <p:nvSpPr>
          <p:cNvPr id="307" name="Google Shape;307;p35"/>
          <p:cNvSpPr txBox="1"/>
          <p:nvPr/>
        </p:nvSpPr>
        <p:spPr>
          <a:xfrm>
            <a:off x="586400" y="1071950"/>
            <a:ext cx="7572900" cy="2068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10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Instead of drawing an inference on one population through its sample data, we try to compare the means of two populations from which two different sample sets are drawn</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We can test whether the population means of the two groups are equal</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Can be used to analyse AB testing results</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If variances are equal - can use a Pooled T Test </a:t>
            </a:r>
            <a:endParaRPr sz="105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t/>
            </a:r>
            <a:endParaRPr sz="1600">
              <a:solidFill>
                <a:srgbClr val="172B4D"/>
              </a:solidFill>
              <a:highlight>
                <a:schemeClr val="lt1"/>
              </a:highlight>
              <a:latin typeface="Roboto"/>
              <a:ea typeface="Roboto"/>
              <a:cs typeface="Roboto"/>
              <a:sym typeface="Roboto"/>
            </a:endParaRPr>
          </a:p>
        </p:txBody>
      </p:sp>
      <p:sp>
        <p:nvSpPr>
          <p:cNvPr id="308" name="Google Shape;308;p35"/>
          <p:cNvSpPr txBox="1"/>
          <p:nvPr/>
        </p:nvSpPr>
        <p:spPr>
          <a:xfrm>
            <a:off x="3450950" y="3328700"/>
            <a:ext cx="4964700" cy="11847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CC0000"/>
                </a:solidFill>
                <a:highlight>
                  <a:srgbClr val="FFFFFF"/>
                </a:highlight>
                <a:latin typeface="Comic Sans MS"/>
                <a:ea typeface="Comic Sans MS"/>
                <a:cs typeface="Comic Sans MS"/>
                <a:sym typeface="Comic Sans MS"/>
              </a:rPr>
              <a:t>Assumptions : </a:t>
            </a:r>
            <a:endParaRPr sz="1050">
              <a:solidFill>
                <a:srgbClr val="CC0000"/>
              </a:solidFill>
              <a:highlight>
                <a:srgbClr val="FFFFFF"/>
              </a:highlight>
              <a:latin typeface="Comic Sans MS"/>
              <a:ea typeface="Comic Sans MS"/>
              <a:cs typeface="Comic Sans MS"/>
              <a:sym typeface="Comic Sans MS"/>
            </a:endParaRPr>
          </a:p>
          <a:p>
            <a:pPr indent="-295275" lvl="0" marL="457200" rtl="0" algn="l">
              <a:lnSpc>
                <a:spcPct val="100000"/>
              </a:lnSpc>
              <a:spcBef>
                <a:spcPts val="0"/>
              </a:spcBef>
              <a:spcAft>
                <a:spcPts val="0"/>
              </a:spcAft>
              <a:buClr>
                <a:srgbClr val="CC0000"/>
              </a:buClr>
              <a:buSzPts val="1050"/>
              <a:buFont typeface="Comic Sans MS"/>
              <a:buAutoNum type="arabicPeriod"/>
            </a:pPr>
            <a:r>
              <a:rPr lang="en" sz="1050">
                <a:solidFill>
                  <a:srgbClr val="CC0000"/>
                </a:solidFill>
                <a:highlight>
                  <a:srgbClr val="FFFFFF"/>
                </a:highlight>
                <a:latin typeface="Comic Sans MS"/>
                <a:ea typeface="Comic Sans MS"/>
                <a:cs typeface="Comic Sans MS"/>
                <a:sym typeface="Comic Sans MS"/>
              </a:rPr>
              <a:t>Populations from which the samples are drawn is assumed to be normally distributed</a:t>
            </a:r>
            <a:endParaRPr sz="1050">
              <a:solidFill>
                <a:srgbClr val="CC0000"/>
              </a:solidFill>
              <a:highlight>
                <a:srgbClr val="FFFFFF"/>
              </a:highlight>
              <a:latin typeface="Comic Sans MS"/>
              <a:ea typeface="Comic Sans MS"/>
              <a:cs typeface="Comic Sans MS"/>
              <a:sym typeface="Comic Sans MS"/>
            </a:endParaRPr>
          </a:p>
          <a:p>
            <a:pPr indent="-295275" lvl="0" marL="457200" rtl="0" algn="l">
              <a:lnSpc>
                <a:spcPct val="100000"/>
              </a:lnSpc>
              <a:spcBef>
                <a:spcPts val="0"/>
              </a:spcBef>
              <a:spcAft>
                <a:spcPts val="0"/>
              </a:spcAft>
              <a:buClr>
                <a:srgbClr val="CC0000"/>
              </a:buClr>
              <a:buSzPts val="1050"/>
              <a:buFont typeface="Comic Sans MS"/>
              <a:buAutoNum type="arabicPeriod"/>
            </a:pPr>
            <a:r>
              <a:rPr lang="en" sz="1050">
                <a:solidFill>
                  <a:srgbClr val="CC0000"/>
                </a:solidFill>
                <a:highlight>
                  <a:srgbClr val="FFFFFF"/>
                </a:highlight>
                <a:latin typeface="Comic Sans MS"/>
                <a:ea typeface="Comic Sans MS"/>
                <a:cs typeface="Comic Sans MS"/>
                <a:sym typeface="Comic Sans MS"/>
              </a:rPr>
              <a:t>Sample data has continuous values and not discrete</a:t>
            </a:r>
            <a:endParaRPr sz="1050">
              <a:solidFill>
                <a:srgbClr val="CC0000"/>
              </a:solidFill>
              <a:highlight>
                <a:srgbClr val="FFFFFF"/>
              </a:highlight>
              <a:latin typeface="Comic Sans MS"/>
              <a:ea typeface="Comic Sans MS"/>
              <a:cs typeface="Comic Sans MS"/>
              <a:sym typeface="Comic Sans MS"/>
            </a:endParaRPr>
          </a:p>
          <a:p>
            <a:pPr indent="-295275" lvl="0" marL="457200" rtl="0" algn="l">
              <a:lnSpc>
                <a:spcPct val="100000"/>
              </a:lnSpc>
              <a:spcBef>
                <a:spcPts val="0"/>
              </a:spcBef>
              <a:spcAft>
                <a:spcPts val="0"/>
              </a:spcAft>
              <a:buClr>
                <a:srgbClr val="CC0000"/>
              </a:buClr>
              <a:buSzPts val="1050"/>
              <a:buFont typeface="Comic Sans MS"/>
              <a:buAutoNum type="arabicPeriod"/>
            </a:pPr>
            <a:r>
              <a:rPr lang="en" sz="1050">
                <a:solidFill>
                  <a:srgbClr val="CC0000"/>
                </a:solidFill>
                <a:highlight>
                  <a:srgbClr val="FFFFFF"/>
                </a:highlight>
                <a:latin typeface="Comic Sans MS"/>
                <a:ea typeface="Comic Sans MS"/>
                <a:cs typeface="Comic Sans MS"/>
                <a:sym typeface="Comic Sans MS"/>
              </a:rPr>
              <a:t>Random samples must be drawn from the populations</a:t>
            </a:r>
            <a:endParaRPr sz="1050">
              <a:solidFill>
                <a:srgbClr val="CC0000"/>
              </a:solidFill>
              <a:highlight>
                <a:srgbClr val="FFFFFF"/>
              </a:highlight>
              <a:latin typeface="Comic Sans MS"/>
              <a:ea typeface="Comic Sans MS"/>
              <a:cs typeface="Comic Sans MS"/>
              <a:sym typeface="Comic Sans MS"/>
            </a:endParaRPr>
          </a:p>
          <a:p>
            <a:pPr indent="-295275" lvl="0" marL="457200" rtl="0" algn="l">
              <a:lnSpc>
                <a:spcPct val="100000"/>
              </a:lnSpc>
              <a:spcBef>
                <a:spcPts val="0"/>
              </a:spcBef>
              <a:spcAft>
                <a:spcPts val="0"/>
              </a:spcAft>
              <a:buClr>
                <a:srgbClr val="CC0000"/>
              </a:buClr>
              <a:buSzPts val="1050"/>
              <a:buFont typeface="Comic Sans MS"/>
              <a:buAutoNum type="arabicPeriod"/>
            </a:pPr>
            <a:r>
              <a:rPr lang="en" sz="1050">
                <a:solidFill>
                  <a:srgbClr val="CC0000"/>
                </a:solidFill>
                <a:highlight>
                  <a:srgbClr val="FFFFFF"/>
                </a:highlight>
                <a:latin typeface="Comic Sans MS"/>
                <a:ea typeface="Comic Sans MS"/>
                <a:cs typeface="Comic Sans MS"/>
                <a:sym typeface="Comic Sans MS"/>
              </a:rPr>
              <a:t>Data in the two samples must be independent of each other</a:t>
            </a:r>
            <a:endParaRPr>
              <a:solidFill>
                <a:srgbClr val="CC0000"/>
              </a:solidFill>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6"/>
          <p:cNvSpPr txBox="1"/>
          <p:nvPr/>
        </p:nvSpPr>
        <p:spPr>
          <a:xfrm>
            <a:off x="637175" y="850125"/>
            <a:ext cx="5305500" cy="3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172B4D"/>
                </a:solidFill>
                <a:highlight>
                  <a:srgbClr val="FFFFFF"/>
                </a:highlight>
                <a:latin typeface="Roboto"/>
                <a:ea typeface="Roboto"/>
                <a:cs typeface="Roboto"/>
                <a:sym typeface="Roboto"/>
              </a:rPr>
              <a:t>An example scenario </a:t>
            </a:r>
            <a:endParaRPr sz="1800" u="sng">
              <a:solidFill>
                <a:srgbClr val="172B4D"/>
              </a:solidFill>
              <a:highlight>
                <a:srgbClr val="FFFFFF"/>
              </a:highlight>
              <a:latin typeface="Roboto"/>
              <a:ea typeface="Roboto"/>
              <a:cs typeface="Roboto"/>
              <a:sym typeface="Roboto"/>
            </a:endParaRPr>
          </a:p>
          <a:p>
            <a:pPr indent="-317500" lvl="0" marL="45720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A psychologist was interested in exploring whether or not male and female college students have different driving behaviors. There were a number of ways that she could quantify driving behaviors. She opted to focus on the fastest speed ever driven by an individual. Therefore, the particular statistical question she framed was as follows:</a:t>
            </a:r>
            <a:endParaRPr>
              <a:solidFill>
                <a:srgbClr val="172B4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Is the mean fastest speed driven by male college students different than the mean fastest speed driven by female college students?</a:t>
            </a:r>
            <a:endParaRPr>
              <a:solidFill>
                <a:srgbClr val="172B4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She conducted a survey of a random n = 34 male college students and a random m = 29 female college students. </a:t>
            </a:r>
            <a:endParaRPr>
              <a:solidFill>
                <a:srgbClr val="172B4D"/>
              </a:solidFill>
              <a:highlight>
                <a:srgbClr val="FFFFFF"/>
              </a:highlight>
              <a:latin typeface="Roboto"/>
              <a:ea typeface="Roboto"/>
              <a:cs typeface="Roboto"/>
              <a:sym typeface="Roboto"/>
            </a:endParaRPr>
          </a:p>
        </p:txBody>
      </p:sp>
      <p:pic>
        <p:nvPicPr>
          <p:cNvPr id="314" name="Google Shape;314;p36"/>
          <p:cNvPicPr preferRelativeResize="0"/>
          <p:nvPr/>
        </p:nvPicPr>
        <p:blipFill>
          <a:blip r:embed="rId4">
            <a:alphaModFix/>
          </a:blip>
          <a:stretch>
            <a:fillRect/>
          </a:stretch>
        </p:blipFill>
        <p:spPr>
          <a:xfrm>
            <a:off x="5991327" y="1744864"/>
            <a:ext cx="2643850" cy="1875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7"/>
          <p:cNvSpPr txBox="1"/>
          <p:nvPr/>
        </p:nvSpPr>
        <p:spPr>
          <a:xfrm>
            <a:off x="546450" y="624575"/>
            <a:ext cx="81327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5</a:t>
            </a:r>
            <a:r>
              <a:rPr b="1" lang="en" sz="2100">
                <a:solidFill>
                  <a:srgbClr val="434343"/>
                </a:solidFill>
                <a:latin typeface="Montserrat"/>
                <a:ea typeface="Montserrat"/>
                <a:cs typeface="Montserrat"/>
                <a:sym typeface="Montserrat"/>
              </a:rPr>
              <a:t> - HYPOTHESIS TESTING - ANOVA (ANalysis Of VAriance)</a:t>
            </a:r>
            <a:endParaRPr b="0" i="0" sz="2100" u="none" cap="none" strike="noStrike">
              <a:solidFill>
                <a:srgbClr val="2E2E2E"/>
              </a:solidFill>
              <a:latin typeface="Montserrat"/>
              <a:ea typeface="Montserrat"/>
              <a:cs typeface="Montserrat"/>
              <a:sym typeface="Montserrat"/>
            </a:endParaRPr>
          </a:p>
        </p:txBody>
      </p:sp>
      <p:sp>
        <p:nvSpPr>
          <p:cNvPr id="320" name="Google Shape;320;p37"/>
          <p:cNvSpPr txBox="1"/>
          <p:nvPr/>
        </p:nvSpPr>
        <p:spPr>
          <a:xfrm>
            <a:off x="586400" y="1071950"/>
            <a:ext cx="7572900" cy="3056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10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A technique to compare if there is a substantial difference </a:t>
            </a:r>
            <a:r>
              <a:rPr lang="en" sz="1600">
                <a:solidFill>
                  <a:srgbClr val="172B4D"/>
                </a:solidFill>
                <a:highlight>
                  <a:srgbClr val="FFFFFF"/>
                </a:highlight>
                <a:latin typeface="Roboto"/>
                <a:ea typeface="Roboto"/>
                <a:cs typeface="Roboto"/>
                <a:sym typeface="Roboto"/>
              </a:rPr>
              <a:t>between</a:t>
            </a:r>
            <a:r>
              <a:rPr lang="en" sz="1600">
                <a:solidFill>
                  <a:srgbClr val="172B4D"/>
                </a:solidFill>
                <a:highlight>
                  <a:srgbClr val="FFFFFF"/>
                </a:highlight>
                <a:latin typeface="Roboto"/>
                <a:ea typeface="Roboto"/>
                <a:cs typeface="Roboto"/>
                <a:sym typeface="Roboto"/>
              </a:rPr>
              <a:t> the means of three or more groups/ populations </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based on dividing the total variance in the data into two components (within treatment/group variance and between treatment/group variance)</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t/>
            </a:r>
            <a:endParaRPr sz="1600">
              <a:solidFill>
                <a:srgbClr val="172B4D"/>
              </a:solidFill>
              <a:highlight>
                <a:schemeClr val="lt1"/>
              </a:highlight>
              <a:latin typeface="Roboto"/>
              <a:ea typeface="Roboto"/>
              <a:cs typeface="Roboto"/>
              <a:sym typeface="Roboto"/>
            </a:endParaRPr>
          </a:p>
        </p:txBody>
      </p:sp>
      <p:pic>
        <p:nvPicPr>
          <p:cNvPr id="321" name="Google Shape;321;p37"/>
          <p:cNvPicPr preferRelativeResize="0"/>
          <p:nvPr/>
        </p:nvPicPr>
        <p:blipFill>
          <a:blip r:embed="rId4">
            <a:alphaModFix/>
          </a:blip>
          <a:stretch>
            <a:fillRect/>
          </a:stretch>
        </p:blipFill>
        <p:spPr>
          <a:xfrm>
            <a:off x="738475" y="2780925"/>
            <a:ext cx="5447901" cy="1986025"/>
          </a:xfrm>
          <a:prstGeom prst="rect">
            <a:avLst/>
          </a:prstGeom>
          <a:noFill/>
          <a:ln>
            <a:noFill/>
          </a:ln>
        </p:spPr>
      </p:pic>
      <p:sp>
        <p:nvSpPr>
          <p:cNvPr id="322" name="Google Shape;322;p37"/>
          <p:cNvSpPr txBox="1"/>
          <p:nvPr/>
        </p:nvSpPr>
        <p:spPr>
          <a:xfrm>
            <a:off x="6629225" y="3040588"/>
            <a:ext cx="1796100" cy="14667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CC0000"/>
                </a:solidFill>
                <a:highlight>
                  <a:srgbClr val="FFFFFF"/>
                </a:highlight>
                <a:latin typeface="Comic Sans MS"/>
                <a:ea typeface="Comic Sans MS"/>
                <a:cs typeface="Comic Sans MS"/>
                <a:sym typeface="Comic Sans MS"/>
              </a:rPr>
              <a:t>? </a:t>
            </a:r>
            <a:r>
              <a:rPr lang="en" sz="1050">
                <a:solidFill>
                  <a:srgbClr val="CC0000"/>
                </a:solidFill>
                <a:highlight>
                  <a:srgbClr val="FFFFFF"/>
                </a:highlight>
                <a:latin typeface="Comic Sans MS"/>
                <a:ea typeface="Comic Sans MS"/>
                <a:cs typeface="Comic Sans MS"/>
                <a:sym typeface="Comic Sans MS"/>
              </a:rPr>
              <a:t>why not compare with multiple t tests? </a:t>
            </a:r>
            <a:endParaRPr sz="1050">
              <a:solidFill>
                <a:srgbClr val="CC0000"/>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050">
                <a:solidFill>
                  <a:srgbClr val="CC0000"/>
                </a:solidFill>
                <a:highlight>
                  <a:srgbClr val="FFFFFF"/>
                </a:highlight>
                <a:latin typeface="Comic Sans MS"/>
                <a:ea typeface="Comic Sans MS"/>
                <a:cs typeface="Comic Sans MS"/>
                <a:sym typeface="Comic Sans MS"/>
              </a:rPr>
              <a:t>Each time you run a t test you can make a Type 1 error - the risk multiplies with the number of t tests. With ANOVA risk stays at 5%</a:t>
            </a:r>
            <a:endParaRPr sz="1050">
              <a:solidFill>
                <a:srgbClr val="CC0000"/>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050">
                <a:solidFill>
                  <a:srgbClr val="CC0000"/>
                </a:solidFill>
                <a:highlight>
                  <a:srgbClr val="FFFFFF"/>
                </a:highlight>
                <a:latin typeface="Comic Sans MS"/>
                <a:ea typeface="Comic Sans MS"/>
                <a:cs typeface="Comic Sans MS"/>
                <a:sym typeface="Comic Sans MS"/>
              </a:rPr>
              <a:t> </a:t>
            </a:r>
            <a:endParaRPr>
              <a:solidFill>
                <a:srgbClr val="CC0000"/>
              </a:solidFill>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pic>
        <p:nvPicPr>
          <p:cNvPr id="327" name="Google Shape;327;p38"/>
          <p:cNvPicPr preferRelativeResize="0"/>
          <p:nvPr/>
        </p:nvPicPr>
        <p:blipFill>
          <a:blip r:embed="rId4">
            <a:alphaModFix/>
          </a:blip>
          <a:stretch>
            <a:fillRect/>
          </a:stretch>
        </p:blipFill>
        <p:spPr>
          <a:xfrm>
            <a:off x="1601275" y="938213"/>
            <a:ext cx="6096000" cy="3267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4">
            <a:alphaModFix/>
          </a:blip>
          <a:stretch>
            <a:fillRect/>
          </a:stretch>
        </p:blipFill>
        <p:spPr>
          <a:xfrm>
            <a:off x="1222425" y="575625"/>
            <a:ext cx="6290650" cy="3894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40"/>
          <p:cNvSpPr txBox="1"/>
          <p:nvPr/>
        </p:nvSpPr>
        <p:spPr>
          <a:xfrm>
            <a:off x="642800" y="498350"/>
            <a:ext cx="7782300" cy="305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Example : You are working as an analyst for a soft drink distributor. The regional manager thinks that display design near the product stocks have an effect on the sales of the product. The design team designed four new display and they want to see their effectiveness. These displays were used at different stores and increase in sales were recorded, in the same time frame. Data was collected and it was provided to you. Your task is to conduct statistical test on this data and check if display signs impact sales or not.</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t/>
            </a:r>
            <a:endParaRPr sz="1600">
              <a:solidFill>
                <a:srgbClr val="172B4D"/>
              </a:solidFill>
              <a:highlight>
                <a:schemeClr val="lt1"/>
              </a:highlight>
              <a:latin typeface="Roboto"/>
              <a:ea typeface="Roboto"/>
              <a:cs typeface="Roboto"/>
              <a:sym typeface="Roboto"/>
            </a:endParaRPr>
          </a:p>
        </p:txBody>
      </p:sp>
      <p:pic>
        <p:nvPicPr>
          <p:cNvPr id="338" name="Google Shape;338;p40"/>
          <p:cNvPicPr preferRelativeResize="0"/>
          <p:nvPr/>
        </p:nvPicPr>
        <p:blipFill>
          <a:blip r:embed="rId4">
            <a:alphaModFix/>
          </a:blip>
          <a:stretch>
            <a:fillRect/>
          </a:stretch>
        </p:blipFill>
        <p:spPr>
          <a:xfrm>
            <a:off x="546450" y="2960824"/>
            <a:ext cx="7968601" cy="1690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41"/>
          <p:cNvSpPr txBox="1"/>
          <p:nvPr/>
        </p:nvSpPr>
        <p:spPr>
          <a:xfrm>
            <a:off x="761650" y="771050"/>
            <a:ext cx="7879800" cy="36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1: Define the null hypothesis - </a:t>
            </a:r>
            <a:r>
              <a:rPr lang="en" sz="1600">
                <a:solidFill>
                  <a:srgbClr val="172B4D"/>
                </a:solidFill>
                <a:highlight>
                  <a:srgbClr val="F4F5F7"/>
                </a:highlight>
                <a:latin typeface="Roboto"/>
                <a:ea typeface="Roboto"/>
                <a:cs typeface="Roboto"/>
                <a:sym typeface="Roboto"/>
              </a:rPr>
              <a:t>H0: μ1 = μ2 = ...... = μk</a:t>
            </a:r>
            <a:r>
              <a:rPr lang="en" sz="1600">
                <a:solidFill>
                  <a:srgbClr val="172B4D"/>
                </a:solidFill>
                <a:highlight>
                  <a:srgbClr val="FFFFFF"/>
                </a:highlight>
                <a:latin typeface="Roboto"/>
                <a:ea typeface="Roboto"/>
                <a:cs typeface="Roboto"/>
                <a:sym typeface="Roboto"/>
              </a:rPr>
              <a:t> where </a:t>
            </a:r>
            <a:r>
              <a:rPr lang="en" sz="1600">
                <a:solidFill>
                  <a:srgbClr val="172B4D"/>
                </a:solidFill>
                <a:highlight>
                  <a:srgbClr val="F4F5F7"/>
                </a:highlight>
                <a:latin typeface="Roboto"/>
                <a:ea typeface="Roboto"/>
                <a:cs typeface="Roboto"/>
                <a:sym typeface="Roboto"/>
              </a:rPr>
              <a:t>k</a:t>
            </a:r>
            <a:r>
              <a:rPr lang="en" sz="1600">
                <a:solidFill>
                  <a:srgbClr val="172B4D"/>
                </a:solidFill>
                <a:highlight>
                  <a:srgbClr val="FFFFFF"/>
                </a:highlight>
                <a:latin typeface="Roboto"/>
                <a:ea typeface="Roboto"/>
                <a:cs typeface="Roboto"/>
                <a:sym typeface="Roboto"/>
              </a:rPr>
              <a:t> is the number of levels- "display design" in our example. </a:t>
            </a:r>
            <a:r>
              <a:rPr lang="en" sz="1600">
                <a:solidFill>
                  <a:srgbClr val="172B4D"/>
                </a:solidFill>
                <a:highlight>
                  <a:srgbClr val="F4F5F7"/>
                </a:highlight>
                <a:latin typeface="Roboto"/>
                <a:ea typeface="Roboto"/>
                <a:cs typeface="Roboto"/>
                <a:sym typeface="Roboto"/>
              </a:rPr>
              <a:t>k = 4</a:t>
            </a:r>
            <a:r>
              <a:rPr lang="en" sz="1600">
                <a:solidFill>
                  <a:srgbClr val="172B4D"/>
                </a:solidFill>
                <a:highlight>
                  <a:srgbClr val="FFFFFF"/>
                </a:highlight>
                <a:latin typeface="Roboto"/>
                <a:ea typeface="Roboto"/>
                <a:cs typeface="Roboto"/>
                <a:sym typeface="Roboto"/>
              </a:rPr>
              <a:t> in this case - design 1, design 2, design 3, design 4. Means are equal.</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2: Define the alternative hypothesis-</a:t>
            </a:r>
            <a:r>
              <a:rPr b="1" lang="en" sz="1600">
                <a:solidFill>
                  <a:srgbClr val="172B4D"/>
                </a:solidFill>
                <a:highlight>
                  <a:srgbClr val="FFFFFF"/>
                </a:highlight>
                <a:latin typeface="Roboto"/>
                <a:ea typeface="Roboto"/>
                <a:cs typeface="Roboto"/>
                <a:sym typeface="Roboto"/>
              </a:rPr>
              <a:t> </a:t>
            </a:r>
            <a:r>
              <a:rPr lang="en" sz="1600">
                <a:solidFill>
                  <a:srgbClr val="172B4D"/>
                </a:solidFill>
                <a:highlight>
                  <a:srgbClr val="F4F5F7"/>
                </a:highlight>
                <a:latin typeface="Roboto"/>
                <a:ea typeface="Roboto"/>
                <a:cs typeface="Roboto"/>
                <a:sym typeface="Roboto"/>
              </a:rPr>
              <a:t>Ha</a:t>
            </a:r>
            <a:r>
              <a:rPr lang="en" sz="1600">
                <a:solidFill>
                  <a:srgbClr val="172B4D"/>
                </a:solidFill>
                <a:highlight>
                  <a:srgbClr val="FFFFFF"/>
                </a:highlight>
                <a:latin typeface="Roboto"/>
                <a:ea typeface="Roboto"/>
                <a:cs typeface="Roboto"/>
                <a:sym typeface="Roboto"/>
              </a:rPr>
              <a:t>: not all means are equal. </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The null hypothesis is rejected if there is a difference in the means of any of the groups. All the group means need not be different from each other. In our case, even if means for </a:t>
            </a:r>
            <a:r>
              <a:rPr lang="en" sz="1600">
                <a:solidFill>
                  <a:srgbClr val="172B4D"/>
                </a:solidFill>
                <a:highlight>
                  <a:srgbClr val="F4F5F7"/>
                </a:highlight>
                <a:latin typeface="Roboto"/>
                <a:ea typeface="Roboto"/>
                <a:cs typeface="Roboto"/>
                <a:sym typeface="Roboto"/>
              </a:rPr>
              <a:t>design 1 = design 2</a:t>
            </a:r>
            <a:r>
              <a:rPr lang="en" sz="1600">
                <a:solidFill>
                  <a:srgbClr val="172B4D"/>
                </a:solidFill>
                <a:highlight>
                  <a:srgbClr val="FFFFFF"/>
                </a:highlight>
                <a:latin typeface="Roboto"/>
                <a:ea typeface="Roboto"/>
                <a:cs typeface="Roboto"/>
                <a:sym typeface="Roboto"/>
              </a:rPr>
              <a:t> but </a:t>
            </a:r>
            <a:r>
              <a:rPr lang="en" sz="1600">
                <a:solidFill>
                  <a:srgbClr val="172B4D"/>
                </a:solidFill>
                <a:highlight>
                  <a:srgbClr val="F4F5F7"/>
                </a:highlight>
                <a:latin typeface="Roboto"/>
                <a:ea typeface="Roboto"/>
                <a:cs typeface="Roboto"/>
                <a:sym typeface="Roboto"/>
              </a:rPr>
              <a:t>design 2 != design 3</a:t>
            </a:r>
            <a:r>
              <a:rPr lang="en" sz="1600">
                <a:solidFill>
                  <a:srgbClr val="172B4D"/>
                </a:solidFill>
                <a:highlight>
                  <a:srgbClr val="FFFFFF"/>
                </a:highlight>
                <a:latin typeface="Roboto"/>
                <a:ea typeface="Roboto"/>
                <a:cs typeface="Roboto"/>
                <a:sym typeface="Roboto"/>
              </a:rPr>
              <a:t>, then we should still reject the null hypothesis.</a:t>
            </a:r>
            <a:endParaRPr sz="1600">
              <a:solidFill>
                <a:srgbClr val="0052CC"/>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nvSpPr>
        <p:spPr>
          <a:xfrm>
            <a:off x="623825" y="439425"/>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can I expect for this week?</a:t>
            </a:r>
            <a:endParaRPr b="1" sz="2000">
              <a:solidFill>
                <a:srgbClr val="2DC5FA"/>
              </a:solidFill>
              <a:latin typeface="Work Sans"/>
              <a:ea typeface="Work Sans"/>
              <a:cs typeface="Work Sans"/>
              <a:sym typeface="Work Sans"/>
            </a:endParaRPr>
          </a:p>
        </p:txBody>
      </p:sp>
      <p:grpSp>
        <p:nvGrpSpPr>
          <p:cNvPr id="71" name="Google Shape;71;p15"/>
          <p:cNvGrpSpPr/>
          <p:nvPr/>
        </p:nvGrpSpPr>
        <p:grpSpPr>
          <a:xfrm>
            <a:off x="1593013" y="2250254"/>
            <a:ext cx="5957975" cy="643500"/>
            <a:chOff x="1593000" y="2322568"/>
            <a:chExt cx="5957975" cy="643500"/>
          </a:xfrm>
        </p:grpSpPr>
        <p:sp>
          <p:nvSpPr>
            <p:cNvPr id="72" name="Google Shape;72;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76" name="Google Shape;76;p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78" name="Google Shape;78;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79" name="Google Shape;79;p15"/>
          <p:cNvGrpSpPr/>
          <p:nvPr/>
        </p:nvGrpSpPr>
        <p:grpSpPr>
          <a:xfrm>
            <a:off x="1593013" y="1595136"/>
            <a:ext cx="5957975" cy="643500"/>
            <a:chOff x="1593000" y="2322568"/>
            <a:chExt cx="5957975" cy="643500"/>
          </a:xfrm>
        </p:grpSpPr>
        <p:sp>
          <p:nvSpPr>
            <p:cNvPr id="80" name="Google Shape;80;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84" name="Google Shape;84;p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86" name="Google Shape;86;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87" name="Google Shape;87;p15"/>
          <p:cNvGrpSpPr/>
          <p:nvPr/>
        </p:nvGrpSpPr>
        <p:grpSpPr>
          <a:xfrm>
            <a:off x="1593013" y="940009"/>
            <a:ext cx="5957975" cy="643500"/>
            <a:chOff x="1593000" y="2322568"/>
            <a:chExt cx="5957975" cy="643500"/>
          </a:xfrm>
        </p:grpSpPr>
        <p:sp>
          <p:nvSpPr>
            <p:cNvPr id="88" name="Google Shape;88;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92" name="Google Shape;92;p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94" name="Google Shape;94;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95" name="Google Shape;95;p15"/>
          <p:cNvGrpSpPr/>
          <p:nvPr/>
        </p:nvGrpSpPr>
        <p:grpSpPr>
          <a:xfrm>
            <a:off x="1148200" y="3559750"/>
            <a:ext cx="6402775" cy="643504"/>
            <a:chOff x="1148200" y="2322564"/>
            <a:chExt cx="6402775" cy="643504"/>
          </a:xfrm>
        </p:grpSpPr>
        <p:sp>
          <p:nvSpPr>
            <p:cNvPr id="96" name="Google Shape;96;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Project </a:t>
              </a:r>
              <a:endParaRPr sz="1500">
                <a:solidFill>
                  <a:srgbClr val="FFFFFF"/>
                </a:solidFill>
                <a:latin typeface="Roboto"/>
                <a:ea typeface="Roboto"/>
                <a:cs typeface="Roboto"/>
                <a:sym typeface="Roboto"/>
              </a:endParaRPr>
            </a:p>
          </p:txBody>
        </p:sp>
        <p:sp>
          <p:nvSpPr>
            <p:cNvPr id="100" name="Google Shape;100;p1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1148200" y="2322564"/>
              <a:ext cx="11349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FRI</a:t>
              </a:r>
              <a:endParaRPr sz="2600">
                <a:solidFill>
                  <a:srgbClr val="FFFFFF"/>
                </a:solidFill>
                <a:latin typeface="Roboto Thin"/>
                <a:ea typeface="Roboto Thin"/>
                <a:cs typeface="Roboto Thin"/>
                <a:sym typeface="Roboto Thin"/>
              </a:endParaRPr>
            </a:p>
          </p:txBody>
        </p:sp>
        <p:sp>
          <p:nvSpPr>
            <p:cNvPr id="102" name="Google Shape;102;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Daily stand up call </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Independent work on your project</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Guest Lecture - Holly Smith</a:t>
              </a:r>
              <a:endParaRPr sz="1200">
                <a:solidFill>
                  <a:srgbClr val="0C58D3"/>
                </a:solidFill>
                <a:latin typeface="Roboto"/>
                <a:ea typeface="Roboto"/>
                <a:cs typeface="Roboto"/>
                <a:sym typeface="Roboto"/>
              </a:endParaRPr>
            </a:p>
          </p:txBody>
        </p:sp>
      </p:grpSp>
      <p:grpSp>
        <p:nvGrpSpPr>
          <p:cNvPr id="103" name="Google Shape;103;p15"/>
          <p:cNvGrpSpPr/>
          <p:nvPr/>
        </p:nvGrpSpPr>
        <p:grpSpPr>
          <a:xfrm>
            <a:off x="1148200" y="2904887"/>
            <a:ext cx="6704350" cy="643500"/>
            <a:chOff x="1148200" y="2322568"/>
            <a:chExt cx="6704350" cy="643500"/>
          </a:xfrm>
        </p:grpSpPr>
        <p:sp>
          <p:nvSpPr>
            <p:cNvPr id="104" name="Google Shape;104;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Roboto"/>
                  <a:ea typeface="Roboto"/>
                  <a:cs typeface="Roboto"/>
                  <a:sym typeface="Roboto"/>
                </a:rPr>
                <a:t>Lecture (optional) &amp; Project </a:t>
              </a:r>
              <a:endParaRPr b="1" sz="1500">
                <a:solidFill>
                  <a:srgbClr val="FFFFFF"/>
                </a:solidFill>
                <a:latin typeface="Roboto"/>
                <a:ea typeface="Roboto"/>
                <a:cs typeface="Roboto"/>
                <a:sym typeface="Roboto"/>
              </a:endParaRPr>
            </a:p>
          </p:txBody>
        </p:sp>
        <p:sp>
          <p:nvSpPr>
            <p:cNvPr id="108" name="Google Shape;108;p1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1148200" y="2322580"/>
              <a:ext cx="11349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THU</a:t>
              </a:r>
              <a:endParaRPr sz="2600">
                <a:solidFill>
                  <a:srgbClr val="FFFFFF"/>
                </a:solidFill>
                <a:latin typeface="Roboto Thin"/>
                <a:ea typeface="Roboto Thin"/>
                <a:cs typeface="Roboto Thin"/>
                <a:sym typeface="Roboto Thin"/>
              </a:endParaRPr>
            </a:p>
          </p:txBody>
        </p:sp>
        <p:sp>
          <p:nvSpPr>
            <p:cNvPr id="110" name="Google Shape;110;p15"/>
            <p:cNvSpPr/>
            <p:nvPr/>
          </p:nvSpPr>
          <p:spPr>
            <a:xfrm>
              <a:off x="4387850" y="2323755"/>
              <a:ext cx="34647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Lecture -NLP &amp; Sentiment Analysis</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Independent work on your project</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Andres workshop - coding it (II)</a:t>
              </a:r>
              <a:endParaRPr sz="1200">
                <a:solidFill>
                  <a:srgbClr val="0C58D3"/>
                </a:solidFill>
                <a:latin typeface="Roboto"/>
                <a:ea typeface="Roboto"/>
                <a:cs typeface="Roboto"/>
                <a:sym typeface="Roboto"/>
              </a:endParaRPr>
            </a:p>
          </p:txBody>
        </p:sp>
      </p:grpSp>
      <p:grpSp>
        <p:nvGrpSpPr>
          <p:cNvPr id="111" name="Google Shape;111;p15"/>
          <p:cNvGrpSpPr/>
          <p:nvPr/>
        </p:nvGrpSpPr>
        <p:grpSpPr>
          <a:xfrm>
            <a:off x="1148200" y="2249994"/>
            <a:ext cx="7511650" cy="643500"/>
            <a:chOff x="1148200" y="2322568"/>
            <a:chExt cx="7511650" cy="643500"/>
          </a:xfrm>
        </p:grpSpPr>
        <p:sp>
          <p:nvSpPr>
            <p:cNvPr id="112" name="Google Shape;112;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Roboto"/>
                  <a:ea typeface="Roboto"/>
                  <a:cs typeface="Roboto"/>
                  <a:sym typeface="Roboto"/>
                </a:rPr>
                <a:t>Guest Lecture &amp; Workshop</a:t>
              </a:r>
              <a:endParaRPr b="1" sz="1500">
                <a:solidFill>
                  <a:srgbClr val="FFFFFF"/>
                </a:solidFill>
                <a:latin typeface="Roboto"/>
                <a:ea typeface="Roboto"/>
                <a:cs typeface="Roboto"/>
                <a:sym typeface="Roboto"/>
              </a:endParaRPr>
            </a:p>
          </p:txBody>
        </p:sp>
        <p:sp>
          <p:nvSpPr>
            <p:cNvPr id="116" name="Google Shape;116;p1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1148200" y="2322574"/>
              <a:ext cx="11349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WED</a:t>
              </a:r>
              <a:endParaRPr sz="2600">
                <a:solidFill>
                  <a:srgbClr val="FFFFFF"/>
                </a:solidFill>
                <a:latin typeface="Roboto Thin"/>
                <a:ea typeface="Roboto Thin"/>
                <a:cs typeface="Roboto Thin"/>
                <a:sym typeface="Roboto Thin"/>
              </a:endParaRPr>
            </a:p>
          </p:txBody>
        </p:sp>
        <p:sp>
          <p:nvSpPr>
            <p:cNvPr id="118" name="Google Shape;118;p15"/>
            <p:cNvSpPr/>
            <p:nvPr/>
          </p:nvSpPr>
          <p:spPr>
            <a:xfrm>
              <a:off x="4387850" y="2323749"/>
              <a:ext cx="42720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Daily stand up call </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Guest Lecture- Galyna Skamorova</a:t>
              </a:r>
              <a:r>
                <a:rPr lang="en" sz="1200">
                  <a:solidFill>
                    <a:srgbClr val="0C58D3"/>
                  </a:solidFill>
                  <a:latin typeface="Roboto"/>
                  <a:ea typeface="Roboto"/>
                  <a:cs typeface="Roboto"/>
                  <a:sym typeface="Roboto"/>
                </a:rPr>
                <a:t> </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Flo workshop - Python Modules</a:t>
              </a:r>
              <a:r>
                <a:rPr lang="en" sz="1200">
                  <a:solidFill>
                    <a:srgbClr val="0C58D3"/>
                  </a:solidFill>
                  <a:latin typeface="Roboto"/>
                  <a:ea typeface="Roboto"/>
                  <a:cs typeface="Roboto"/>
                  <a:sym typeface="Roboto"/>
                </a:rPr>
                <a:t> </a:t>
              </a:r>
              <a:endParaRPr sz="1200">
                <a:solidFill>
                  <a:srgbClr val="0C58D3"/>
                </a:solidFill>
                <a:latin typeface="Roboto"/>
                <a:ea typeface="Roboto"/>
                <a:cs typeface="Roboto"/>
                <a:sym typeface="Roboto"/>
              </a:endParaRPr>
            </a:p>
          </p:txBody>
        </p:sp>
      </p:grpSp>
      <p:grpSp>
        <p:nvGrpSpPr>
          <p:cNvPr id="119" name="Google Shape;119;p15"/>
          <p:cNvGrpSpPr/>
          <p:nvPr/>
        </p:nvGrpSpPr>
        <p:grpSpPr>
          <a:xfrm>
            <a:off x="1148200" y="940260"/>
            <a:ext cx="7419250" cy="643500"/>
            <a:chOff x="1148200" y="2322568"/>
            <a:chExt cx="7419250" cy="643500"/>
          </a:xfrm>
        </p:grpSpPr>
        <p:sp>
          <p:nvSpPr>
            <p:cNvPr id="120" name="Google Shape;120;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lt1"/>
                  </a:solidFill>
                  <a:latin typeface="Roboto"/>
                  <a:ea typeface="Roboto"/>
                  <a:cs typeface="Roboto"/>
                  <a:sym typeface="Roboto"/>
                </a:rPr>
                <a:t>Project Feedback</a:t>
              </a:r>
              <a:r>
                <a:rPr lang="en" sz="1500">
                  <a:solidFill>
                    <a:srgbClr val="FFFFFF"/>
                  </a:solidFill>
                  <a:latin typeface="Roboto Medium"/>
                  <a:ea typeface="Roboto Medium"/>
                  <a:cs typeface="Roboto Medium"/>
                  <a:sym typeface="Roboto Medium"/>
                </a:rPr>
                <a:t> &amp; Workshop</a:t>
              </a:r>
              <a:endParaRPr sz="1500">
                <a:solidFill>
                  <a:srgbClr val="FFFFFF"/>
                </a:solidFill>
                <a:latin typeface="Roboto"/>
                <a:ea typeface="Roboto"/>
                <a:cs typeface="Roboto"/>
                <a:sym typeface="Roboto"/>
              </a:endParaRPr>
            </a:p>
          </p:txBody>
        </p:sp>
        <p:sp>
          <p:nvSpPr>
            <p:cNvPr id="124" name="Google Shape;124;p1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1148200" y="2322583"/>
              <a:ext cx="11349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MON</a:t>
              </a:r>
              <a:endParaRPr sz="2600">
                <a:solidFill>
                  <a:srgbClr val="FFFFFF"/>
                </a:solidFill>
                <a:latin typeface="Roboto Thin"/>
                <a:ea typeface="Roboto Thin"/>
                <a:cs typeface="Roboto Thin"/>
                <a:sym typeface="Roboto Thin"/>
              </a:endParaRPr>
            </a:p>
          </p:txBody>
        </p:sp>
        <p:sp>
          <p:nvSpPr>
            <p:cNvPr id="126" name="Google Shape;126;p15"/>
            <p:cNvSpPr/>
            <p:nvPr/>
          </p:nvSpPr>
          <p:spPr>
            <a:xfrm>
              <a:off x="4387850" y="2323758"/>
              <a:ext cx="41796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Feedback sessions on project ideas</a:t>
              </a:r>
              <a:endParaRPr sz="12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Andres workshop - Evaluating ML (I)</a:t>
              </a:r>
              <a:endParaRPr sz="1200">
                <a:solidFill>
                  <a:srgbClr val="0C58D3"/>
                </a:solidFill>
                <a:latin typeface="Roboto"/>
                <a:ea typeface="Roboto"/>
                <a:cs typeface="Roboto"/>
                <a:sym typeface="Roboto"/>
              </a:endParaRPr>
            </a:p>
          </p:txBody>
        </p:sp>
      </p:grpSp>
      <p:grpSp>
        <p:nvGrpSpPr>
          <p:cNvPr id="127" name="Google Shape;127;p15"/>
          <p:cNvGrpSpPr/>
          <p:nvPr/>
        </p:nvGrpSpPr>
        <p:grpSpPr>
          <a:xfrm>
            <a:off x="1148200" y="1595135"/>
            <a:ext cx="7511650" cy="643500"/>
            <a:chOff x="1148200" y="2322568"/>
            <a:chExt cx="7511650" cy="643500"/>
          </a:xfrm>
        </p:grpSpPr>
        <p:sp>
          <p:nvSpPr>
            <p:cNvPr id="128" name="Google Shape;128;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1148200" y="2322583"/>
              <a:ext cx="11349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TUE</a:t>
              </a:r>
              <a:endParaRPr sz="2600">
                <a:solidFill>
                  <a:srgbClr val="FFFFFF"/>
                </a:solidFill>
                <a:latin typeface="Roboto Thin"/>
                <a:ea typeface="Roboto Thin"/>
                <a:cs typeface="Roboto Thin"/>
                <a:sym typeface="Roboto Thin"/>
              </a:endParaRPr>
            </a:p>
          </p:txBody>
        </p:sp>
        <p:sp>
          <p:nvSpPr>
            <p:cNvPr id="132" name="Google Shape;132;p15"/>
            <p:cNvSpPr/>
            <p:nvPr/>
          </p:nvSpPr>
          <p:spPr>
            <a:xfrm>
              <a:off x="4387850" y="2323758"/>
              <a:ext cx="42720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Lecture - Inferential Statistics and</a:t>
              </a:r>
              <a:endParaRPr sz="1200">
                <a:solidFill>
                  <a:srgbClr val="0C58D3"/>
                </a:solidFill>
                <a:latin typeface="Roboto"/>
                <a:ea typeface="Roboto"/>
                <a:cs typeface="Roboto"/>
                <a:sym typeface="Roboto"/>
              </a:endParaRPr>
            </a:p>
            <a:p>
              <a:pPr indent="0" lvl="0" marL="457200" rtl="0" algn="l">
                <a:lnSpc>
                  <a:spcPct val="115000"/>
                </a:lnSpc>
                <a:spcBef>
                  <a:spcPts val="0"/>
                </a:spcBef>
                <a:spcAft>
                  <a:spcPts val="0"/>
                </a:spcAft>
                <a:buNone/>
              </a:pPr>
              <a:r>
                <a:rPr lang="en" sz="1200">
                  <a:solidFill>
                    <a:srgbClr val="0C58D3"/>
                  </a:solidFill>
                  <a:latin typeface="Roboto"/>
                  <a:ea typeface="Roboto"/>
                  <a:cs typeface="Roboto"/>
                  <a:sym typeface="Roboto"/>
                </a:rPr>
                <a:t>Hypothesis Testing</a:t>
              </a:r>
              <a:endParaRPr sz="1300">
                <a:solidFill>
                  <a:srgbClr val="0C58D3"/>
                </a:solidFill>
                <a:latin typeface="Roboto"/>
                <a:ea typeface="Roboto"/>
                <a:cs typeface="Roboto"/>
                <a:sym typeface="Roboto"/>
              </a:endParaRPr>
            </a:p>
            <a:p>
              <a:pPr indent="-304800" lvl="0" marL="457200" rtl="0" algn="l">
                <a:lnSpc>
                  <a:spcPct val="115000"/>
                </a:lnSpc>
                <a:spcBef>
                  <a:spcPts val="0"/>
                </a:spcBef>
                <a:spcAft>
                  <a:spcPts val="0"/>
                </a:spcAft>
                <a:buClr>
                  <a:srgbClr val="0C58D3"/>
                </a:buClr>
                <a:buSzPts val="1200"/>
                <a:buFont typeface="Roboto"/>
                <a:buChar char="●"/>
              </a:pPr>
              <a:r>
                <a:rPr lang="en" sz="1200">
                  <a:solidFill>
                    <a:srgbClr val="0C58D3"/>
                  </a:solidFill>
                  <a:latin typeface="Roboto"/>
                  <a:ea typeface="Roboto"/>
                  <a:cs typeface="Roboto"/>
                  <a:sym typeface="Roboto"/>
                </a:rPr>
                <a:t>Sian workshop - consulting skills</a:t>
              </a:r>
              <a:endParaRPr sz="1200">
                <a:solidFill>
                  <a:srgbClr val="0C58D3"/>
                </a:solidFill>
                <a:latin typeface="Roboto"/>
                <a:ea typeface="Roboto"/>
                <a:cs typeface="Roboto"/>
                <a:sym typeface="Roboto"/>
              </a:endParaRPr>
            </a:p>
          </p:txBody>
        </p:sp>
        <p:sp>
          <p:nvSpPr>
            <p:cNvPr id="133" name="Google Shape;133;p1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Roboto"/>
                  <a:ea typeface="Roboto"/>
                  <a:cs typeface="Roboto"/>
                  <a:sym typeface="Roboto"/>
                </a:rPr>
                <a:t>Lecture &amp; Workshop</a:t>
              </a:r>
              <a:endParaRPr b="1" sz="1500">
                <a:solidFill>
                  <a:srgbClr val="FFFFFF"/>
                </a:solidFill>
                <a:latin typeface="Roboto"/>
                <a:ea typeface="Roboto"/>
                <a:cs typeface="Roboto"/>
                <a:sym typeface="Roboto"/>
              </a:endParaRPr>
            </a:p>
          </p:txBody>
        </p:sp>
      </p:grpSp>
      <p:sp>
        <p:nvSpPr>
          <p:cNvPr id="135" name="Google Shape;135;p15"/>
          <p:cNvSpPr txBox="1"/>
          <p:nvPr/>
        </p:nvSpPr>
        <p:spPr>
          <a:xfrm>
            <a:off x="363200" y="4203250"/>
            <a:ext cx="8412300" cy="52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1155CC"/>
              </a:buClr>
              <a:buSzPts val="1400"/>
              <a:buAutoNum type="arabicPeriod"/>
            </a:pPr>
            <a:r>
              <a:rPr b="1" lang="en">
                <a:solidFill>
                  <a:srgbClr val="1155CC"/>
                </a:solidFill>
              </a:rPr>
              <a:t>Project continues until Thurs 17 Dec 2pm- when presentations of the project will begin</a:t>
            </a:r>
            <a:r>
              <a:rPr lang="en">
                <a:solidFill>
                  <a:srgbClr val="1155CC"/>
                </a:solidFill>
              </a:rPr>
              <a:t> </a:t>
            </a:r>
            <a:endParaRPr>
              <a:solidFill>
                <a:srgbClr val="1155CC"/>
              </a:solidFill>
            </a:endParaRPr>
          </a:p>
          <a:p>
            <a:pPr indent="-317500" lvl="0" marL="457200" rtl="0" algn="l">
              <a:spcBef>
                <a:spcPts val="0"/>
              </a:spcBef>
              <a:spcAft>
                <a:spcPts val="0"/>
              </a:spcAft>
              <a:buClr>
                <a:srgbClr val="1155CC"/>
              </a:buClr>
              <a:buSzPts val="1400"/>
              <a:buAutoNum type="arabicPeriod"/>
            </a:pPr>
            <a:r>
              <a:rPr lang="en">
                <a:solidFill>
                  <a:srgbClr val="1155CC"/>
                </a:solidFill>
              </a:rPr>
              <a:t>You will receive continual feedback and have check ins with the teaching team through the project</a:t>
            </a:r>
            <a:endParaRPr>
              <a:solidFill>
                <a:srgbClr val="1155C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pic>
        <p:nvPicPr>
          <p:cNvPr id="348" name="Google Shape;348;p42"/>
          <p:cNvPicPr preferRelativeResize="0"/>
          <p:nvPr/>
        </p:nvPicPr>
        <p:blipFill>
          <a:blip r:embed="rId4">
            <a:alphaModFix/>
          </a:blip>
          <a:stretch>
            <a:fillRect/>
          </a:stretch>
        </p:blipFill>
        <p:spPr>
          <a:xfrm>
            <a:off x="3180200" y="923475"/>
            <a:ext cx="5486400" cy="3657600"/>
          </a:xfrm>
          <a:prstGeom prst="rect">
            <a:avLst/>
          </a:prstGeom>
          <a:noFill/>
          <a:ln>
            <a:noFill/>
          </a:ln>
        </p:spPr>
      </p:pic>
      <p:sp>
        <p:nvSpPr>
          <p:cNvPr id="349" name="Google Shape;349;p42"/>
          <p:cNvSpPr txBox="1"/>
          <p:nvPr/>
        </p:nvSpPr>
        <p:spPr>
          <a:xfrm>
            <a:off x="564200" y="676825"/>
            <a:ext cx="2616000" cy="3413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10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Level of significance</a:t>
            </a:r>
            <a:r>
              <a:rPr lang="en" sz="1600">
                <a:solidFill>
                  <a:srgbClr val="172B4D"/>
                </a:solidFill>
                <a:highlight>
                  <a:srgbClr val="FFFFFF"/>
                </a:highlight>
                <a:latin typeface="Roboto"/>
                <a:ea typeface="Roboto"/>
                <a:cs typeface="Roboto"/>
                <a:sym typeface="Roboto"/>
              </a:rPr>
              <a:t>:</a:t>
            </a:r>
            <a:endParaRPr sz="1600">
              <a:solidFill>
                <a:srgbClr val="172B4D"/>
              </a:solidFill>
              <a:highlight>
                <a:srgbClr val="FFFFFF"/>
              </a:highlight>
              <a:latin typeface="Roboto"/>
              <a:ea typeface="Roboto"/>
              <a:cs typeface="Roboto"/>
              <a:sym typeface="Roboto"/>
            </a:endParaRPr>
          </a:p>
          <a:p>
            <a:pPr indent="0" lvl="0" marL="45720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 Here also we will take it to be 0.05</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210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Test statistic</a:t>
            </a:r>
            <a:r>
              <a:rPr lang="en" sz="1600">
                <a:solidFill>
                  <a:srgbClr val="172B4D"/>
                </a:solidFill>
                <a:highlight>
                  <a:srgbClr val="FFFFFF"/>
                </a:highlight>
                <a:latin typeface="Roboto"/>
                <a:ea typeface="Roboto"/>
                <a:cs typeface="Roboto"/>
                <a:sym typeface="Roboto"/>
              </a:rPr>
              <a:t>: </a:t>
            </a:r>
            <a:endParaRPr sz="1600">
              <a:solidFill>
                <a:srgbClr val="172B4D"/>
              </a:solidFill>
              <a:highlight>
                <a:srgbClr val="FFFFFF"/>
              </a:highlight>
              <a:latin typeface="Roboto"/>
              <a:ea typeface="Roboto"/>
              <a:cs typeface="Roboto"/>
              <a:sym typeface="Roboto"/>
            </a:endParaRPr>
          </a:p>
          <a:p>
            <a:pPr indent="0" lvl="0" marL="45720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for ANOVA, we calculate F statistics based on </a:t>
            </a:r>
            <a:r>
              <a:rPr lang="en" sz="1600">
                <a:solidFill>
                  <a:srgbClr val="0052CC"/>
                </a:solidFill>
                <a:highlight>
                  <a:srgbClr val="FFFFFF"/>
                </a:highlight>
                <a:uFill>
                  <a:noFill/>
                </a:uFill>
                <a:latin typeface="Roboto"/>
                <a:ea typeface="Roboto"/>
                <a:cs typeface="Roboto"/>
                <a:sym typeface="Roboto"/>
                <a:hlinkClick r:id="rId5">
                  <a:extLst>
                    <a:ext uri="{A12FA001-AC4F-418D-AE19-62706E023703}">
                      <ahyp:hlinkClr val="tx"/>
                    </a:ext>
                  </a:extLst>
                </a:hlinkClick>
              </a:rPr>
              <a:t>F distribution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43"/>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Dealing with Uncertainty </a:t>
            </a:r>
            <a:endParaRPr b="0" i="0" sz="2100" u="none" cap="none" strike="noStrike">
              <a:solidFill>
                <a:srgbClr val="2E2E2E"/>
              </a:solidFill>
              <a:latin typeface="Montserrat"/>
              <a:ea typeface="Montserrat"/>
              <a:cs typeface="Montserrat"/>
              <a:sym typeface="Montserrat"/>
            </a:endParaRPr>
          </a:p>
        </p:txBody>
      </p:sp>
      <p:sp>
        <p:nvSpPr>
          <p:cNvPr id="355" name="Google Shape;355;p43"/>
          <p:cNvSpPr txBox="1"/>
          <p:nvPr/>
        </p:nvSpPr>
        <p:spPr>
          <a:xfrm>
            <a:off x="586400" y="1122225"/>
            <a:ext cx="4054500" cy="3627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2100"/>
              </a:spcBef>
              <a:spcAft>
                <a:spcPts val="0"/>
              </a:spcAft>
              <a:buClr>
                <a:srgbClr val="172B4D"/>
              </a:buClr>
              <a:buSzPts val="1500"/>
              <a:buFont typeface="Montserrat"/>
              <a:buChar char="●"/>
            </a:pPr>
            <a:r>
              <a:rPr lang="en" sz="1500">
                <a:latin typeface="Montserrat"/>
                <a:ea typeface="Montserrat"/>
                <a:cs typeface="Montserrat"/>
                <a:sym typeface="Montserrat"/>
              </a:rPr>
              <a:t>For any given research question, are you easily able to define the population? </a:t>
            </a:r>
            <a:endParaRPr sz="1500">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a:latin typeface="Montserrat"/>
                <a:ea typeface="Montserrat"/>
                <a:cs typeface="Montserrat"/>
                <a:sym typeface="Montserrat"/>
              </a:rPr>
              <a:t>What methods can be undertaken to collect data which accurately reflects the target population?</a:t>
            </a:r>
            <a:endParaRPr sz="1500">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u="sng">
                <a:solidFill>
                  <a:schemeClr val="hlink"/>
                </a:solidFill>
                <a:latin typeface="Montserrat"/>
                <a:ea typeface="Montserrat"/>
                <a:cs typeface="Montserrat"/>
                <a:sym typeface="Montserrat"/>
                <a:hlinkClick r:id="rId4"/>
              </a:rPr>
              <a:t>Margin of error should be reflected in reported results</a:t>
            </a:r>
            <a:endParaRPr sz="1500">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a:latin typeface="Montserrat"/>
                <a:ea typeface="Montserrat"/>
                <a:cs typeface="Montserrat"/>
                <a:sym typeface="Montserrat"/>
              </a:rPr>
              <a:t>D</a:t>
            </a:r>
            <a:r>
              <a:rPr lang="en" sz="1500">
                <a:latin typeface="Montserrat"/>
                <a:ea typeface="Montserrat"/>
                <a:cs typeface="Montserrat"/>
                <a:sym typeface="Montserrat"/>
              </a:rPr>
              <a:t>isplay</a:t>
            </a:r>
            <a:r>
              <a:rPr lang="en" sz="1500">
                <a:latin typeface="Montserrat"/>
                <a:ea typeface="Montserrat"/>
                <a:cs typeface="Montserrat"/>
                <a:sym typeface="Montserrat"/>
              </a:rPr>
              <a:t> charts with confidence interval (normally 95%)</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a:t>
            </a:r>
            <a:r>
              <a:rPr lang="en" sz="1500">
                <a:latin typeface="Montserrat"/>
                <a:ea typeface="Montserrat"/>
                <a:cs typeface="Montserrat"/>
                <a:sym typeface="Montserrat"/>
              </a:rPr>
              <a:t>Does not</a:t>
            </a:r>
            <a:r>
              <a:rPr lang="en" sz="1500">
                <a:latin typeface="Montserrat"/>
                <a:ea typeface="Montserrat"/>
                <a:cs typeface="Montserrat"/>
                <a:sym typeface="Montserrat"/>
              </a:rPr>
              <a:t> include systematic error) </a:t>
            </a:r>
            <a:endParaRPr sz="1500">
              <a:latin typeface="Montserrat"/>
              <a:ea typeface="Montserrat"/>
              <a:cs typeface="Montserrat"/>
              <a:sym typeface="Montserrat"/>
            </a:endParaRPr>
          </a:p>
        </p:txBody>
      </p:sp>
      <p:sp>
        <p:nvSpPr>
          <p:cNvPr id="356" name="Google Shape;356;p43"/>
          <p:cNvSpPr/>
          <p:nvPr/>
        </p:nvSpPr>
        <p:spPr>
          <a:xfrm>
            <a:off x="652000" y="269075"/>
            <a:ext cx="4449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4</a:t>
            </a:r>
            <a:endParaRPr sz="2100">
              <a:solidFill>
                <a:srgbClr val="77C0BC"/>
              </a:solidFill>
            </a:endParaRPr>
          </a:p>
        </p:txBody>
      </p:sp>
      <p:pic>
        <p:nvPicPr>
          <p:cNvPr id="357" name="Google Shape;357;p43"/>
          <p:cNvPicPr preferRelativeResize="0"/>
          <p:nvPr/>
        </p:nvPicPr>
        <p:blipFill>
          <a:blip r:embed="rId5">
            <a:alphaModFix/>
          </a:blip>
          <a:stretch>
            <a:fillRect/>
          </a:stretch>
        </p:blipFill>
        <p:spPr>
          <a:xfrm>
            <a:off x="4879100" y="678000"/>
            <a:ext cx="3265200" cy="2008675"/>
          </a:xfrm>
          <a:prstGeom prst="rect">
            <a:avLst/>
          </a:prstGeom>
          <a:noFill/>
          <a:ln>
            <a:noFill/>
          </a:ln>
        </p:spPr>
      </p:pic>
      <p:pic>
        <p:nvPicPr>
          <p:cNvPr id="358" name="Google Shape;358;p43"/>
          <p:cNvPicPr preferRelativeResize="0"/>
          <p:nvPr/>
        </p:nvPicPr>
        <p:blipFill>
          <a:blip r:embed="rId6">
            <a:alphaModFix/>
          </a:blip>
          <a:stretch>
            <a:fillRect/>
          </a:stretch>
        </p:blipFill>
        <p:spPr>
          <a:xfrm>
            <a:off x="5161375" y="2761225"/>
            <a:ext cx="2868871" cy="2008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pic>
        <p:nvPicPr>
          <p:cNvPr id="363" name="Google Shape;363;p44"/>
          <p:cNvPicPr preferRelativeResize="0"/>
          <p:nvPr/>
        </p:nvPicPr>
        <p:blipFill>
          <a:blip r:embed="rId4">
            <a:alphaModFix/>
          </a:blip>
          <a:stretch>
            <a:fillRect/>
          </a:stretch>
        </p:blipFill>
        <p:spPr>
          <a:xfrm>
            <a:off x="2943850" y="473650"/>
            <a:ext cx="5621326" cy="4196201"/>
          </a:xfrm>
          <a:prstGeom prst="rect">
            <a:avLst/>
          </a:prstGeom>
          <a:noFill/>
          <a:ln>
            <a:noFill/>
          </a:ln>
        </p:spPr>
      </p:pic>
      <p:sp>
        <p:nvSpPr>
          <p:cNvPr id="364" name="Google Shape;364;p44"/>
          <p:cNvSpPr txBox="1"/>
          <p:nvPr/>
        </p:nvSpPr>
        <p:spPr>
          <a:xfrm>
            <a:off x="563000" y="513300"/>
            <a:ext cx="2242500" cy="41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500">
                <a:latin typeface="Montserrat"/>
                <a:ea typeface="Montserrat"/>
                <a:cs typeface="Montserrat"/>
                <a:sym typeface="Montserrat"/>
              </a:rPr>
              <a:t>Headline says “3-fold variation in UK bowel cancer deaths” </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Good example of central limit theorum at work, when population taken into account</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How would we more accurately phrase the headline?</a:t>
            </a:r>
            <a:endParaRPr sz="15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45"/>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Answering Specific questions </a:t>
            </a:r>
            <a:r>
              <a:rPr b="1" lang="en" sz="2100">
                <a:solidFill>
                  <a:srgbClr val="434343"/>
                </a:solidFill>
                <a:latin typeface="Montserrat"/>
                <a:ea typeface="Montserrat"/>
                <a:cs typeface="Montserrat"/>
                <a:sym typeface="Montserrat"/>
              </a:rPr>
              <a:t> </a:t>
            </a:r>
            <a:endParaRPr b="0" i="0" sz="2100" u="none" cap="none" strike="noStrike">
              <a:solidFill>
                <a:srgbClr val="2E2E2E"/>
              </a:solidFill>
              <a:latin typeface="Montserrat"/>
              <a:ea typeface="Montserrat"/>
              <a:cs typeface="Montserrat"/>
              <a:sym typeface="Montserrat"/>
            </a:endParaRPr>
          </a:p>
        </p:txBody>
      </p:sp>
      <p:sp>
        <p:nvSpPr>
          <p:cNvPr id="370" name="Google Shape;370;p45"/>
          <p:cNvSpPr txBox="1"/>
          <p:nvPr/>
        </p:nvSpPr>
        <p:spPr>
          <a:xfrm>
            <a:off x="586400" y="1045250"/>
            <a:ext cx="7572900" cy="370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500">
                <a:latin typeface="Montserrat"/>
                <a:ea typeface="Montserrat"/>
                <a:cs typeface="Montserrat"/>
                <a:sym typeface="Montserrat"/>
              </a:rPr>
              <a:t>1 - Propose an explanation for a phenomenon </a:t>
            </a:r>
            <a:endParaRPr sz="1500">
              <a:latin typeface="Montserrat"/>
              <a:ea typeface="Montserrat"/>
              <a:cs typeface="Montserrat"/>
              <a:sym typeface="Montserrat"/>
            </a:endParaRPr>
          </a:p>
          <a:p>
            <a:pPr indent="0" lvl="0" marL="1828800" rtl="0" algn="l">
              <a:lnSpc>
                <a:spcPct val="115000"/>
              </a:lnSpc>
              <a:spcBef>
                <a:spcPts val="2100"/>
              </a:spcBef>
              <a:spcAft>
                <a:spcPts val="0"/>
              </a:spcAft>
              <a:buNone/>
            </a:pPr>
            <a:r>
              <a:rPr lang="en" sz="1500">
                <a:latin typeface="Montserrat"/>
                <a:ea typeface="Montserrat"/>
                <a:cs typeface="Montserrat"/>
                <a:sym typeface="Montserrat"/>
              </a:rPr>
              <a:t>- this is the working </a:t>
            </a:r>
            <a:r>
              <a:rPr lang="en" sz="1500">
                <a:latin typeface="Montserrat"/>
                <a:ea typeface="Montserrat"/>
                <a:cs typeface="Montserrat"/>
                <a:sym typeface="Montserrat"/>
              </a:rPr>
              <a:t>assumption</a:t>
            </a:r>
            <a:r>
              <a:rPr lang="en" sz="1500">
                <a:latin typeface="Montserrat"/>
                <a:ea typeface="Montserrat"/>
                <a:cs typeface="Montserrat"/>
                <a:sym typeface="Montserrat"/>
              </a:rPr>
              <a:t>, not the absolute truth </a:t>
            </a:r>
            <a:endParaRPr sz="1500">
              <a:latin typeface="Montserrat"/>
              <a:ea typeface="Montserrat"/>
              <a:cs typeface="Montserrat"/>
              <a:sym typeface="Montserrat"/>
            </a:endParaRPr>
          </a:p>
          <a:p>
            <a:pPr indent="457200" lvl="0" marL="457200" rtl="0" algn="l">
              <a:lnSpc>
                <a:spcPct val="115000"/>
              </a:lnSpc>
              <a:spcBef>
                <a:spcPts val="2100"/>
              </a:spcBef>
              <a:spcAft>
                <a:spcPts val="0"/>
              </a:spcAft>
              <a:buNone/>
            </a:pPr>
            <a:r>
              <a:rPr b="1" lang="en" sz="1500">
                <a:latin typeface="Montserrat"/>
                <a:ea typeface="Montserrat"/>
                <a:cs typeface="Montserrat"/>
                <a:sym typeface="Montserrat"/>
              </a:rPr>
              <a:t>Warning - We all have an innate need to ‘discover’ things</a:t>
            </a:r>
            <a:endParaRPr b="1"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2 -  Assume null until proven otherwise - through experimentation, analysis and method-critical review</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3 -  Think about how much variation is natural in the population</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4 - Consider systematic bias, or that observations are not independent</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t/>
            </a:r>
            <a:endParaRPr sz="1300">
              <a:latin typeface="Roboto"/>
              <a:ea typeface="Roboto"/>
              <a:cs typeface="Roboto"/>
              <a:sym typeface="Roboto"/>
            </a:endParaRPr>
          </a:p>
        </p:txBody>
      </p:sp>
      <p:sp>
        <p:nvSpPr>
          <p:cNvPr id="371" name="Google Shape;371;p45"/>
          <p:cNvSpPr/>
          <p:nvPr/>
        </p:nvSpPr>
        <p:spPr>
          <a:xfrm>
            <a:off x="652000" y="269075"/>
            <a:ext cx="4449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5</a:t>
            </a:r>
            <a:endParaRPr sz="2100">
              <a:solidFill>
                <a:srgbClr val="77C0BC"/>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46"/>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Key takeaways</a:t>
            </a:r>
            <a:endParaRPr b="0" i="0" sz="2100" u="none" cap="none" strike="noStrike">
              <a:solidFill>
                <a:srgbClr val="2E2E2E"/>
              </a:solidFill>
              <a:latin typeface="Montserrat"/>
              <a:ea typeface="Montserrat"/>
              <a:cs typeface="Montserrat"/>
              <a:sym typeface="Montserrat"/>
            </a:endParaRPr>
          </a:p>
        </p:txBody>
      </p:sp>
      <p:sp>
        <p:nvSpPr>
          <p:cNvPr id="377" name="Google Shape;377;p46"/>
          <p:cNvSpPr txBox="1"/>
          <p:nvPr/>
        </p:nvSpPr>
        <p:spPr>
          <a:xfrm>
            <a:off x="701675" y="1111175"/>
            <a:ext cx="7572900" cy="3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500">
                <a:latin typeface="Montserrat"/>
                <a:ea typeface="Montserrat"/>
                <a:cs typeface="Montserrat"/>
                <a:sym typeface="Montserrat"/>
              </a:rPr>
              <a:t>Scientific conclusions / policy changes are not made on P value threshold only----- how could the findings be otherwise </a:t>
            </a:r>
            <a:r>
              <a:rPr b="1" lang="en" sz="1500">
                <a:latin typeface="Montserrat"/>
                <a:ea typeface="Montserrat"/>
                <a:cs typeface="Montserrat"/>
                <a:sym typeface="Montserrat"/>
              </a:rPr>
              <a:t>confirmed</a:t>
            </a:r>
            <a:r>
              <a:rPr lang="en" sz="1500">
                <a:latin typeface="Montserrat"/>
                <a:ea typeface="Montserrat"/>
                <a:cs typeface="Montserrat"/>
                <a:sym typeface="Montserrat"/>
              </a:rPr>
              <a:t>?</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Statistical significance does not measure the size of the </a:t>
            </a:r>
            <a:r>
              <a:rPr b="1" lang="en" sz="1500">
                <a:latin typeface="Montserrat"/>
                <a:ea typeface="Montserrat"/>
                <a:cs typeface="Montserrat"/>
                <a:sym typeface="Montserrat"/>
              </a:rPr>
              <a:t>effect</a:t>
            </a:r>
            <a:r>
              <a:rPr lang="en" sz="1500">
                <a:latin typeface="Montserrat"/>
                <a:ea typeface="Montserrat"/>
                <a:cs typeface="Montserrat"/>
                <a:sym typeface="Montserrat"/>
              </a:rPr>
              <a:t>, nor the </a:t>
            </a:r>
            <a:r>
              <a:rPr b="1" lang="en" sz="1500">
                <a:latin typeface="Montserrat"/>
                <a:ea typeface="Montserrat"/>
                <a:cs typeface="Montserrat"/>
                <a:sym typeface="Montserrat"/>
              </a:rPr>
              <a:t>importance </a:t>
            </a:r>
            <a:r>
              <a:rPr lang="en" sz="1500">
                <a:latin typeface="Montserrat"/>
                <a:ea typeface="Montserrat"/>
                <a:cs typeface="Montserrat"/>
                <a:sym typeface="Montserrat"/>
              </a:rPr>
              <a:t>of the result </a:t>
            </a:r>
            <a:endParaRPr sz="1500">
              <a:latin typeface="Montserrat"/>
              <a:ea typeface="Montserrat"/>
              <a:cs typeface="Montserrat"/>
              <a:sym typeface="Montserrat"/>
            </a:endParaRPr>
          </a:p>
          <a:p>
            <a:pPr indent="0" lvl="0" marL="0" rtl="0" algn="l">
              <a:lnSpc>
                <a:spcPct val="100000"/>
              </a:lnSpc>
              <a:spcBef>
                <a:spcPts val="0"/>
              </a:spcBef>
              <a:spcAft>
                <a:spcPts val="0"/>
              </a:spcAft>
              <a:buNone/>
            </a:pPr>
            <a:r>
              <a:rPr lang="en" sz="1500">
                <a:latin typeface="Montserrat"/>
                <a:ea typeface="Montserrat"/>
                <a:cs typeface="Montserrat"/>
                <a:sym typeface="Montserrat"/>
              </a:rPr>
              <a:t>Data </a:t>
            </a:r>
            <a:r>
              <a:rPr lang="en" sz="1500">
                <a:latin typeface="Montserrat"/>
                <a:ea typeface="Montserrat"/>
                <a:cs typeface="Montserrat"/>
                <a:sym typeface="Montserrat"/>
              </a:rPr>
              <a:t>doesn't</a:t>
            </a:r>
            <a:r>
              <a:rPr lang="en" sz="1500">
                <a:latin typeface="Montserrat"/>
                <a:ea typeface="Montserrat"/>
                <a:cs typeface="Montserrat"/>
                <a:sym typeface="Montserrat"/>
              </a:rPr>
              <a:t> speak for itself - requires external knowledge and judgement </a:t>
            </a:r>
            <a:endParaRPr sz="1500">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Char char="-"/>
            </a:pPr>
            <a:r>
              <a:rPr lang="en" sz="1500">
                <a:latin typeface="Montserrat"/>
                <a:ea typeface="Montserrat"/>
                <a:cs typeface="Montserrat"/>
                <a:sym typeface="Montserrat"/>
              </a:rPr>
              <a:t>Combine evidence from data with </a:t>
            </a:r>
            <a:r>
              <a:rPr b="1" lang="en" sz="1500">
                <a:latin typeface="Montserrat"/>
                <a:ea typeface="Montserrat"/>
                <a:cs typeface="Montserrat"/>
                <a:sym typeface="Montserrat"/>
              </a:rPr>
              <a:t>prior knowledge</a:t>
            </a:r>
            <a:r>
              <a:rPr lang="en" sz="1500">
                <a:latin typeface="Montserrat"/>
                <a:ea typeface="Montserrat"/>
                <a:cs typeface="Montserrat"/>
                <a:sym typeface="Montserrat"/>
              </a:rPr>
              <a:t> or known context</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Think about if the </a:t>
            </a:r>
            <a:r>
              <a:rPr lang="en" sz="1500">
                <a:latin typeface="Montserrat"/>
                <a:ea typeface="Montserrat"/>
                <a:cs typeface="Montserrat"/>
                <a:sym typeface="Montserrat"/>
              </a:rPr>
              <a:t>phenomena</a:t>
            </a:r>
            <a:r>
              <a:rPr lang="en" sz="1500">
                <a:latin typeface="Montserrat"/>
                <a:ea typeface="Montserrat"/>
                <a:cs typeface="Montserrat"/>
                <a:sym typeface="Montserrat"/>
              </a:rPr>
              <a:t> can and will happen again - will the same </a:t>
            </a:r>
            <a:r>
              <a:rPr b="1" lang="en" sz="1500">
                <a:latin typeface="Montserrat"/>
                <a:ea typeface="Montserrat"/>
                <a:cs typeface="Montserrat"/>
                <a:sym typeface="Montserrat"/>
              </a:rPr>
              <a:t>conditions</a:t>
            </a:r>
            <a:r>
              <a:rPr lang="en" sz="1500">
                <a:latin typeface="Montserrat"/>
                <a:ea typeface="Montserrat"/>
                <a:cs typeface="Montserrat"/>
                <a:sym typeface="Montserrat"/>
              </a:rPr>
              <a:t> be retained? Or was the situation contextually unique?</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b="1" lang="en" sz="1500">
                <a:latin typeface="Roboto"/>
                <a:ea typeface="Roboto"/>
                <a:cs typeface="Roboto"/>
                <a:sym typeface="Roboto"/>
              </a:rPr>
              <a:t>Finally, make a considered statement about the statistical significance of your finding</a:t>
            </a:r>
            <a:endParaRPr b="1" sz="15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47"/>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83" name="Google Shape;383;p47"/>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384" name="Google Shape;384;p47"/>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7"/>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‘Hump day’ Wednesday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48"/>
          <p:cNvSpPr/>
          <p:nvPr/>
        </p:nvSpPr>
        <p:spPr>
          <a:xfrm>
            <a:off x="3042950" y="334875"/>
            <a:ext cx="3058200" cy="4473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392" name="Google Shape;392;p48"/>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393" name="Google Shape;393;p48"/>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394" name="Google Shape;394;p48"/>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395" name="Google Shape;395;p48"/>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396" name="Google Shape;396;p48"/>
          <p:cNvSpPr txBox="1"/>
          <p:nvPr/>
        </p:nvSpPr>
        <p:spPr>
          <a:xfrm>
            <a:off x="518700" y="1977775"/>
            <a:ext cx="24156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1200">
              <a:solidFill>
                <a:srgbClr val="24292E"/>
              </a:solidFill>
              <a:highlight>
                <a:schemeClr val="lt1"/>
              </a:highligh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397" name="Google Shape;397;p48"/>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398" name="Google Shape;398;p48"/>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t/>
            </a:r>
            <a:endParaRPr sz="1100">
              <a:solidFill>
                <a:srgbClr val="24292E"/>
              </a:solidFill>
              <a:highlight>
                <a:srgbClr val="FFFFFF"/>
              </a:highlight>
              <a:latin typeface="Montserrat"/>
              <a:ea typeface="Montserrat"/>
              <a:cs typeface="Montserrat"/>
              <a:sym typeface="Montserrat"/>
            </a:endParaRPr>
          </a:p>
          <a:p>
            <a:pPr indent="0" lvl="0" marL="0" rtl="0" algn="l">
              <a:lnSpc>
                <a:spcPct val="150000"/>
              </a:lnSpc>
              <a:spcBef>
                <a:spcPts val="120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
        <p:nvSpPr>
          <p:cNvPr id="399" name="Google Shape;399;p48"/>
          <p:cNvSpPr txBox="1"/>
          <p:nvPr/>
        </p:nvSpPr>
        <p:spPr>
          <a:xfrm>
            <a:off x="3206425" y="1873175"/>
            <a:ext cx="26949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9"/>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05" name="Google Shape;405;p49"/>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406" name="Google Shape;406;p49"/>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9"/>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Nearly there Thursday </a:t>
            </a:r>
            <a:endParaRPr b="1" i="1" sz="2500">
              <a:solidFill>
                <a:srgbClr val="FFFFFF"/>
              </a:solidFill>
              <a:latin typeface="Work Sans"/>
              <a:ea typeface="Work Sans"/>
              <a:cs typeface="Work Sans"/>
              <a:sym typeface="Work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50"/>
          <p:cNvSpPr/>
          <p:nvPr/>
        </p:nvSpPr>
        <p:spPr>
          <a:xfrm>
            <a:off x="3042950" y="334875"/>
            <a:ext cx="3058200" cy="4473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0"/>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414" name="Google Shape;414;p50"/>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415" name="Google Shape;415;p50"/>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416" name="Google Shape;416;p50"/>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417" name="Google Shape;417;p50"/>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pic>
        <p:nvPicPr>
          <p:cNvPr id="418" name="Google Shape;418;p50"/>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419" name="Google Shape;419;p50"/>
          <p:cNvSpPr txBox="1"/>
          <p:nvPr/>
        </p:nvSpPr>
        <p:spPr>
          <a:xfrm>
            <a:off x="3206425" y="1977775"/>
            <a:ext cx="2694900" cy="275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2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200">
              <a:solidFill>
                <a:srgbClr val="24292E"/>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420" name="Google Shape;420;p50"/>
          <p:cNvSpPr txBox="1"/>
          <p:nvPr/>
        </p:nvSpPr>
        <p:spPr>
          <a:xfrm>
            <a:off x="518700" y="1977775"/>
            <a:ext cx="2461800" cy="26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
        <p:nvSpPr>
          <p:cNvPr id="421" name="Google Shape;421;p50"/>
          <p:cNvSpPr txBox="1"/>
          <p:nvPr/>
        </p:nvSpPr>
        <p:spPr>
          <a:xfrm>
            <a:off x="6209875" y="1827750"/>
            <a:ext cx="2541000" cy="2908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t/>
            </a:r>
            <a:endParaRPr sz="1200">
              <a:solidFill>
                <a:srgbClr val="24292E"/>
              </a:solidFill>
              <a:highlight>
                <a:srgbClr val="FFFFFF"/>
              </a:highlight>
            </a:endParaRPr>
          </a:p>
          <a:p>
            <a:pPr indent="0" lvl="0" marL="0" rtl="0" algn="l">
              <a:lnSpc>
                <a:spcPct val="150000"/>
              </a:lnSpc>
              <a:spcBef>
                <a:spcPts val="120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1"/>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27" name="Google Shape;427;p51"/>
          <p:cNvPicPr preferRelativeResize="0"/>
          <p:nvPr/>
        </p:nvPicPr>
        <p:blipFill>
          <a:blip r:embed="rId4">
            <a:alphaModFix/>
          </a:blip>
          <a:stretch>
            <a:fillRect/>
          </a:stretch>
        </p:blipFill>
        <p:spPr>
          <a:xfrm>
            <a:off x="-75" y="0"/>
            <a:ext cx="9144000" cy="5143500"/>
          </a:xfrm>
          <a:prstGeom prst="rect">
            <a:avLst/>
          </a:prstGeom>
          <a:noFill/>
          <a:ln>
            <a:noFill/>
          </a:ln>
        </p:spPr>
      </p:pic>
      <p:sp>
        <p:nvSpPr>
          <p:cNvPr id="428" name="Google Shape;428;p51"/>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1"/>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TFI Friday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41" name="Google Shape;141;p16"/>
          <p:cNvPicPr preferRelativeResize="0"/>
          <p:nvPr/>
        </p:nvPicPr>
        <p:blipFill>
          <a:blip r:embed="rId4">
            <a:alphaModFix/>
          </a:blip>
          <a:stretch>
            <a:fillRect/>
          </a:stretch>
        </p:blipFill>
        <p:spPr>
          <a:xfrm>
            <a:off x="0" y="50"/>
            <a:ext cx="9144000" cy="5143500"/>
          </a:xfrm>
          <a:prstGeom prst="rect">
            <a:avLst/>
          </a:prstGeom>
          <a:noFill/>
          <a:ln>
            <a:noFill/>
          </a:ln>
        </p:spPr>
      </p:pic>
      <p:sp>
        <p:nvSpPr>
          <p:cNvPr id="142" name="Google Shape;142;p16"/>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Fun day - Monday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52"/>
          <p:cNvSpPr/>
          <p:nvPr/>
        </p:nvSpPr>
        <p:spPr>
          <a:xfrm>
            <a:off x="3042950" y="334875"/>
            <a:ext cx="3131700" cy="4473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2"/>
          <p:cNvSpPr txBox="1"/>
          <p:nvPr/>
        </p:nvSpPr>
        <p:spPr>
          <a:xfrm>
            <a:off x="3206425" y="1461300"/>
            <a:ext cx="2731200" cy="30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p:txBody>
      </p:sp>
      <p:pic>
        <p:nvPicPr>
          <p:cNvPr id="436" name="Google Shape;436;p52"/>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437" name="Google Shape;437;p52"/>
          <p:cNvSpPr txBox="1"/>
          <p:nvPr/>
        </p:nvSpPr>
        <p:spPr>
          <a:xfrm>
            <a:off x="434650" y="1461325"/>
            <a:ext cx="2608200" cy="32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a:p>
            <a:pPr indent="0" lvl="0" marL="0" rtl="0" algn="ctr">
              <a:spcBef>
                <a:spcPts val="0"/>
              </a:spcBef>
              <a:spcAft>
                <a:spcPts val="0"/>
              </a:spcAft>
              <a:buNone/>
            </a:pPr>
            <a:r>
              <a:t/>
            </a:r>
            <a:endParaRPr b="1" sz="1300">
              <a:latin typeface="Montserrat"/>
              <a:ea typeface="Montserrat"/>
              <a:cs typeface="Montserrat"/>
              <a:sym typeface="Montserrat"/>
            </a:endParaRPr>
          </a:p>
        </p:txBody>
      </p:sp>
      <p:pic>
        <p:nvPicPr>
          <p:cNvPr id="438" name="Google Shape;438;p52"/>
          <p:cNvPicPr preferRelativeResize="0"/>
          <p:nvPr/>
        </p:nvPicPr>
        <p:blipFill rotWithShape="1">
          <a:blip r:embed="rId5">
            <a:alphaModFix/>
          </a:blip>
          <a:srcRect b="0" l="14985" r="14985" t="0"/>
          <a:stretch/>
        </p:blipFill>
        <p:spPr>
          <a:xfrm>
            <a:off x="1291325" y="514000"/>
            <a:ext cx="919680" cy="875520"/>
          </a:xfrm>
          <a:prstGeom prst="rect">
            <a:avLst/>
          </a:prstGeom>
          <a:noFill/>
          <a:ln>
            <a:noFill/>
          </a:ln>
        </p:spPr>
      </p:pic>
      <p:sp>
        <p:nvSpPr>
          <p:cNvPr id="439" name="Google Shape;439;p52"/>
          <p:cNvSpPr txBox="1"/>
          <p:nvPr/>
        </p:nvSpPr>
        <p:spPr>
          <a:xfrm>
            <a:off x="6330200" y="1549975"/>
            <a:ext cx="2359800" cy="30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End of Day</a:t>
            </a:r>
            <a:endParaRPr b="1" sz="15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a:p>
            <a:pPr indent="0" lvl="0" marL="0" rtl="0" algn="l">
              <a:spcBef>
                <a:spcPts val="0"/>
              </a:spcBef>
              <a:spcAft>
                <a:spcPts val="0"/>
              </a:spcAft>
              <a:buNone/>
            </a:pPr>
            <a:r>
              <a:t/>
            </a:r>
            <a:endParaRPr b="1" sz="1300">
              <a:latin typeface="Montserrat"/>
              <a:ea typeface="Montserrat"/>
              <a:cs typeface="Montserrat"/>
              <a:sym typeface="Montserrat"/>
            </a:endParaRPr>
          </a:p>
        </p:txBody>
      </p:sp>
      <p:pic>
        <p:nvPicPr>
          <p:cNvPr id="440" name="Google Shape;440;p52"/>
          <p:cNvPicPr preferRelativeResize="0"/>
          <p:nvPr/>
        </p:nvPicPr>
        <p:blipFill>
          <a:blip r:embed="rId6">
            <a:alphaModFix/>
          </a:blip>
          <a:stretch>
            <a:fillRect/>
          </a:stretch>
        </p:blipFill>
        <p:spPr>
          <a:xfrm>
            <a:off x="7006600" y="476950"/>
            <a:ext cx="919675" cy="10937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17"/>
          <p:cNvSpPr/>
          <p:nvPr/>
        </p:nvSpPr>
        <p:spPr>
          <a:xfrm>
            <a:off x="4572000" y="334950"/>
            <a:ext cx="3872400" cy="4473600"/>
          </a:xfrm>
          <a:prstGeom prst="rect">
            <a:avLst/>
          </a:prstGeom>
          <a:solidFill>
            <a:srgbClr val="2DC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txBox="1"/>
          <p:nvPr/>
        </p:nvSpPr>
        <p:spPr>
          <a:xfrm>
            <a:off x="49990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50" name="Google Shape;150;p17"/>
          <p:cNvPicPr preferRelativeResize="0"/>
          <p:nvPr/>
        </p:nvPicPr>
        <p:blipFill rotWithShape="1">
          <a:blip r:embed="rId4">
            <a:alphaModFix/>
          </a:blip>
          <a:srcRect b="0" l="14981" r="14981" t="0"/>
          <a:stretch/>
        </p:blipFill>
        <p:spPr>
          <a:xfrm>
            <a:off x="5924488" y="476950"/>
            <a:ext cx="997525" cy="949628"/>
          </a:xfrm>
          <a:prstGeom prst="rect">
            <a:avLst/>
          </a:prstGeom>
          <a:noFill/>
          <a:ln>
            <a:noFill/>
          </a:ln>
        </p:spPr>
      </p:pic>
      <p:sp>
        <p:nvSpPr>
          <p:cNvPr id="151" name="Google Shape;151;p17"/>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52" name="Google Shape;152;p17"/>
          <p:cNvSpPr txBox="1"/>
          <p:nvPr/>
        </p:nvSpPr>
        <p:spPr>
          <a:xfrm>
            <a:off x="518700" y="1977775"/>
            <a:ext cx="37695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222222"/>
                </a:solidFill>
                <a:latin typeface="Montserrat"/>
                <a:ea typeface="Montserrat"/>
                <a:cs typeface="Montserrat"/>
                <a:sym typeface="Montserrat"/>
              </a:rPr>
              <a:t>Project scoping /feedback groups </a:t>
            </a:r>
            <a:endParaRPr b="1">
              <a:solidFill>
                <a:srgbClr val="222222"/>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22222"/>
              </a:buClr>
              <a:buSzPts val="1400"/>
              <a:buFont typeface="Montserrat"/>
              <a:buChar char="-"/>
            </a:pPr>
            <a:r>
              <a:rPr b="1" lang="en">
                <a:solidFill>
                  <a:srgbClr val="222222"/>
                </a:solidFill>
                <a:latin typeface="Montserrat"/>
                <a:ea typeface="Montserrat"/>
                <a:cs typeface="Montserrat"/>
                <a:sym typeface="Montserrat"/>
              </a:rPr>
              <a:t>See student portal for details</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222222"/>
                </a:solidFill>
                <a:latin typeface="Montserrat"/>
                <a:ea typeface="Montserrat"/>
                <a:cs typeface="Montserrat"/>
                <a:sym typeface="Montserrat"/>
              </a:rPr>
              <a:t>In a group setting you will present your idea, and answer questions, take on board feedback from the teaching team - around suitability of the project </a:t>
            </a:r>
            <a:endParaRPr>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rgbClr val="222222"/>
                </a:solidFill>
                <a:latin typeface="Montserrat"/>
                <a:ea typeface="Montserrat"/>
                <a:cs typeface="Montserrat"/>
                <a:sym typeface="Montserrat"/>
              </a:rPr>
              <a:t>Lunch for teaching team 1-2pm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53" name="Google Shape;153;p17"/>
          <p:cNvPicPr preferRelativeResize="0"/>
          <p:nvPr/>
        </p:nvPicPr>
        <p:blipFill rotWithShape="1">
          <a:blip r:embed="rId5">
            <a:alphaModFix/>
          </a:blip>
          <a:srcRect b="0" l="14985" r="14985" t="0"/>
          <a:stretch/>
        </p:blipFill>
        <p:spPr>
          <a:xfrm>
            <a:off x="1291325" y="514000"/>
            <a:ext cx="919680" cy="875520"/>
          </a:xfrm>
          <a:prstGeom prst="rect">
            <a:avLst/>
          </a:prstGeom>
          <a:noFill/>
          <a:ln>
            <a:noFill/>
          </a:ln>
        </p:spPr>
      </p:pic>
      <p:sp>
        <p:nvSpPr>
          <p:cNvPr id="154" name="Google Shape;154;p17"/>
          <p:cNvSpPr txBox="1"/>
          <p:nvPr/>
        </p:nvSpPr>
        <p:spPr>
          <a:xfrm>
            <a:off x="4780300" y="1849675"/>
            <a:ext cx="35463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Andres workshop - starts at 2 pm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Attendance is required if your final project includes machine learning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8"/>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60" name="Google Shape;160;p18"/>
          <p:cNvPicPr preferRelativeResize="0"/>
          <p:nvPr/>
        </p:nvPicPr>
        <p:blipFill>
          <a:blip r:embed="rId4">
            <a:alphaModFix/>
          </a:blip>
          <a:stretch>
            <a:fillRect/>
          </a:stretch>
        </p:blipFill>
        <p:spPr>
          <a:xfrm>
            <a:off x="0" y="0"/>
            <a:ext cx="9144000" cy="5143500"/>
          </a:xfrm>
          <a:prstGeom prst="rect">
            <a:avLst/>
          </a:prstGeom>
          <a:noFill/>
          <a:ln>
            <a:noFill/>
          </a:ln>
        </p:spPr>
      </p:pic>
      <p:sp>
        <p:nvSpPr>
          <p:cNvPr id="161" name="Google Shape;161;p18"/>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Two Day - Tuesday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9"/>
          <p:cNvSpPr/>
          <p:nvPr/>
        </p:nvSpPr>
        <p:spPr>
          <a:xfrm>
            <a:off x="4572000" y="334875"/>
            <a:ext cx="42321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nvSpPr>
        <p:spPr>
          <a:xfrm>
            <a:off x="5149900" y="151995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69" name="Google Shape;169;p19"/>
          <p:cNvPicPr preferRelativeResize="0"/>
          <p:nvPr/>
        </p:nvPicPr>
        <p:blipFill rotWithShape="1">
          <a:blip r:embed="rId4">
            <a:alphaModFix/>
          </a:blip>
          <a:srcRect b="0" l="14981" r="14981" t="0"/>
          <a:stretch/>
        </p:blipFill>
        <p:spPr>
          <a:xfrm>
            <a:off x="6112775" y="476950"/>
            <a:ext cx="997525" cy="949628"/>
          </a:xfrm>
          <a:prstGeom prst="rect">
            <a:avLst/>
          </a:prstGeom>
          <a:noFill/>
          <a:ln>
            <a:noFill/>
          </a:ln>
        </p:spPr>
      </p:pic>
      <p:sp>
        <p:nvSpPr>
          <p:cNvPr id="170" name="Google Shape;170;p19"/>
          <p:cNvSpPr txBox="1"/>
          <p:nvPr/>
        </p:nvSpPr>
        <p:spPr>
          <a:xfrm>
            <a:off x="1067963" y="1469663"/>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71" name="Google Shape;171;p19"/>
          <p:cNvSpPr txBox="1"/>
          <p:nvPr/>
        </p:nvSpPr>
        <p:spPr>
          <a:xfrm>
            <a:off x="670175" y="1863700"/>
            <a:ext cx="3526800" cy="2758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latin typeface="Montserrat"/>
                <a:ea typeface="Montserrat"/>
                <a:cs typeface="Montserrat"/>
                <a:sym typeface="Montserrat"/>
              </a:rPr>
              <a:t>Morning sunshine - Fred </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9:30 - 12:30 </a:t>
            </a:r>
            <a:endParaRPr b="1">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Lecture - Probability, Inferential Statistics &amp; Hypothesis Testing</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Lunch for teaching team 1-2pm </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p:txBody>
      </p:sp>
      <p:pic>
        <p:nvPicPr>
          <p:cNvPr id="172" name="Google Shape;172;p19"/>
          <p:cNvPicPr preferRelativeResize="0"/>
          <p:nvPr/>
        </p:nvPicPr>
        <p:blipFill rotWithShape="1">
          <a:blip r:embed="rId5">
            <a:alphaModFix/>
          </a:blip>
          <a:srcRect b="0" l="14985" r="14985" t="0"/>
          <a:stretch/>
        </p:blipFill>
        <p:spPr>
          <a:xfrm>
            <a:off x="2011750" y="476950"/>
            <a:ext cx="919680" cy="875520"/>
          </a:xfrm>
          <a:prstGeom prst="rect">
            <a:avLst/>
          </a:prstGeom>
          <a:noFill/>
          <a:ln>
            <a:noFill/>
          </a:ln>
        </p:spPr>
      </p:pic>
      <p:sp>
        <p:nvSpPr>
          <p:cNvPr id="173" name="Google Shape;173;p19"/>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None/>
            </a:pPr>
            <a:r>
              <a:t/>
            </a:r>
            <a:endParaRPr sz="1300">
              <a:solidFill>
                <a:srgbClr val="24292E"/>
              </a:solidFill>
              <a:highlight>
                <a:srgbClr val="FFFFFF"/>
              </a:highlight>
            </a:endParaRPr>
          </a:p>
          <a:p>
            <a:pPr indent="0" lvl="0" marL="0" rtl="0" algn="l">
              <a:lnSpc>
                <a:spcPct val="150000"/>
              </a:lnSpc>
              <a:spcBef>
                <a:spcPts val="120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
        <p:nvSpPr>
          <p:cNvPr id="174" name="Google Shape;174;p19"/>
          <p:cNvSpPr txBox="1"/>
          <p:nvPr/>
        </p:nvSpPr>
        <p:spPr>
          <a:xfrm>
            <a:off x="4917325" y="1863700"/>
            <a:ext cx="35937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solidFill>
                  <a:srgbClr val="222222"/>
                </a:solidFill>
                <a:latin typeface="Montserrat"/>
                <a:ea typeface="Montserrat"/>
                <a:cs typeface="Montserrat"/>
                <a:sym typeface="Montserrat"/>
              </a:rPr>
              <a:t>LAB Inferential Statistics - </a:t>
            </a:r>
            <a:r>
              <a:rPr lang="en" sz="1300">
                <a:solidFill>
                  <a:srgbClr val="222222"/>
                </a:solidFill>
                <a:latin typeface="Montserrat"/>
                <a:ea typeface="Montserrat"/>
                <a:cs typeface="Montserrat"/>
                <a:sym typeface="Montserrat"/>
              </a:rPr>
              <a:t>note the PCA element is self guided </a:t>
            </a:r>
            <a:endParaRPr sz="13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3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300">
                <a:solidFill>
                  <a:srgbClr val="222222"/>
                </a:solidFill>
                <a:latin typeface="Montserrat"/>
                <a:ea typeface="Montserrat"/>
                <a:cs typeface="Montserrat"/>
                <a:sym typeface="Montserrat"/>
              </a:rPr>
              <a:t>(Optional) LAB x 2 - T test and P Value, ANOVA</a:t>
            </a:r>
            <a:endParaRPr b="1" sz="13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3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300">
                <a:solidFill>
                  <a:srgbClr val="222222"/>
                </a:solidFill>
                <a:latin typeface="Montserrat"/>
                <a:ea typeface="Montserrat"/>
                <a:cs typeface="Montserrat"/>
                <a:sym typeface="Montserrat"/>
              </a:rPr>
              <a:t>4-4.45 Consulting Skills workshop with Sian - part 2 - Case study 2 /3 </a:t>
            </a:r>
            <a:r>
              <a:rPr lang="en" sz="1300">
                <a:solidFill>
                  <a:srgbClr val="222222"/>
                </a:solidFill>
                <a:latin typeface="Montserrat"/>
                <a:ea typeface="Montserrat"/>
                <a:cs typeface="Montserrat"/>
                <a:sym typeface="Montserrat"/>
              </a:rPr>
              <a:t>(Attendance is Optional for workshop)</a:t>
            </a:r>
            <a:endParaRPr sz="13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0"/>
          <p:cNvSpPr txBox="1"/>
          <p:nvPr/>
        </p:nvSpPr>
        <p:spPr>
          <a:xfrm>
            <a:off x="672700" y="683050"/>
            <a:ext cx="7834200" cy="40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72B4D"/>
                </a:solidFill>
                <a:latin typeface="Montserrat"/>
                <a:ea typeface="Montserrat"/>
                <a:cs typeface="Montserrat"/>
                <a:sym typeface="Montserrat"/>
              </a:rPr>
              <a:t>What we will cover in this lesson - useful Stats for analysts with data questions</a:t>
            </a:r>
            <a:endParaRPr b="1">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latin typeface="Roboto"/>
              <a:ea typeface="Roboto"/>
              <a:cs typeface="Roboto"/>
              <a:sym typeface="Roboto"/>
            </a:endParaRPr>
          </a:p>
          <a:p>
            <a:pPr indent="-323850" lvl="0" marL="457200" rtl="0" algn="l">
              <a:lnSpc>
                <a:spcPct val="200000"/>
              </a:lnSpc>
              <a:spcBef>
                <a:spcPts val="0"/>
              </a:spcBef>
              <a:spcAft>
                <a:spcPts val="0"/>
              </a:spcAft>
              <a:buClr>
                <a:srgbClr val="172B4D"/>
              </a:buClr>
              <a:buSzPts val="1500"/>
              <a:buFont typeface="Montserrat"/>
              <a:buAutoNum type="arabicPeriod"/>
            </a:pPr>
            <a:r>
              <a:rPr b="1" lang="en" sz="1500">
                <a:solidFill>
                  <a:srgbClr val="172B4D"/>
                </a:solidFill>
                <a:latin typeface="Montserrat"/>
                <a:ea typeface="Montserrat"/>
                <a:cs typeface="Montserrat"/>
                <a:sym typeface="Montserrat"/>
              </a:rPr>
              <a:t>Probability review exercise </a:t>
            </a:r>
            <a:r>
              <a:rPr lang="en" sz="1500">
                <a:solidFill>
                  <a:srgbClr val="172B4D"/>
                </a:solidFill>
                <a:latin typeface="Montserrat"/>
                <a:ea typeface="Montserrat"/>
                <a:cs typeface="Montserrat"/>
                <a:sym typeface="Montserrat"/>
              </a:rPr>
              <a:t>- conditional probability</a:t>
            </a:r>
            <a:endParaRPr sz="1500">
              <a:solidFill>
                <a:srgbClr val="172B4D"/>
              </a:solidFill>
              <a:latin typeface="Montserrat"/>
              <a:ea typeface="Montserrat"/>
              <a:cs typeface="Montserrat"/>
              <a:sym typeface="Montserrat"/>
            </a:endParaRPr>
          </a:p>
          <a:p>
            <a:pPr indent="-323850" lvl="0" marL="457200" rtl="0" algn="l">
              <a:lnSpc>
                <a:spcPct val="200000"/>
              </a:lnSpc>
              <a:spcBef>
                <a:spcPts val="0"/>
              </a:spcBef>
              <a:spcAft>
                <a:spcPts val="0"/>
              </a:spcAft>
              <a:buClr>
                <a:srgbClr val="172B4D"/>
              </a:buClr>
              <a:buSzPts val="1500"/>
              <a:buFont typeface="Montserrat"/>
              <a:buAutoNum type="arabicPeriod"/>
            </a:pPr>
            <a:r>
              <a:rPr b="1" lang="en" sz="1500">
                <a:solidFill>
                  <a:srgbClr val="172B4D"/>
                </a:solidFill>
                <a:latin typeface="Montserrat"/>
                <a:ea typeface="Montserrat"/>
                <a:cs typeface="Montserrat"/>
                <a:sym typeface="Montserrat"/>
              </a:rPr>
              <a:t>Forming hypotheses</a:t>
            </a:r>
            <a:r>
              <a:rPr lang="en" sz="1500">
                <a:solidFill>
                  <a:srgbClr val="172B4D"/>
                </a:solidFill>
                <a:latin typeface="Montserrat"/>
                <a:ea typeface="Montserrat"/>
                <a:cs typeface="Montserrat"/>
                <a:sym typeface="Montserrat"/>
              </a:rPr>
              <a:t> - from your project ideas </a:t>
            </a:r>
            <a:endParaRPr sz="1500">
              <a:solidFill>
                <a:srgbClr val="172B4D"/>
              </a:solidFill>
              <a:latin typeface="Montserrat"/>
              <a:ea typeface="Montserrat"/>
              <a:cs typeface="Montserrat"/>
              <a:sym typeface="Montserrat"/>
            </a:endParaRPr>
          </a:p>
          <a:p>
            <a:pPr indent="-323850" lvl="0" marL="457200" rtl="0" algn="l">
              <a:lnSpc>
                <a:spcPct val="200000"/>
              </a:lnSpc>
              <a:spcBef>
                <a:spcPts val="0"/>
              </a:spcBef>
              <a:spcAft>
                <a:spcPts val="0"/>
              </a:spcAft>
              <a:buClr>
                <a:srgbClr val="172B4D"/>
              </a:buClr>
              <a:buSzPts val="1500"/>
              <a:buFont typeface="Montserrat"/>
              <a:buAutoNum type="arabicPeriod"/>
            </a:pPr>
            <a:r>
              <a:rPr b="1" lang="en" sz="1500">
                <a:solidFill>
                  <a:srgbClr val="172B4D"/>
                </a:solidFill>
                <a:latin typeface="Montserrat"/>
                <a:ea typeface="Montserrat"/>
                <a:cs typeface="Montserrat"/>
                <a:sym typeface="Montserrat"/>
              </a:rPr>
              <a:t>Making an inference about a population</a:t>
            </a:r>
            <a:r>
              <a:rPr lang="en" sz="1500">
                <a:solidFill>
                  <a:srgbClr val="172B4D"/>
                </a:solidFill>
                <a:latin typeface="Montserrat"/>
                <a:ea typeface="Montserrat"/>
                <a:cs typeface="Montserrat"/>
                <a:sym typeface="Montserrat"/>
              </a:rPr>
              <a:t> </a:t>
            </a:r>
            <a:endParaRPr sz="1500">
              <a:solidFill>
                <a:srgbClr val="172B4D"/>
              </a:solidFill>
              <a:latin typeface="Montserrat"/>
              <a:ea typeface="Montserrat"/>
              <a:cs typeface="Montserrat"/>
              <a:sym typeface="Montserrat"/>
            </a:endParaRPr>
          </a:p>
          <a:p>
            <a:pPr indent="-323850" lvl="1" marL="914400" rtl="0" algn="l">
              <a:lnSpc>
                <a:spcPct val="200000"/>
              </a:lnSpc>
              <a:spcBef>
                <a:spcPts val="0"/>
              </a:spcBef>
              <a:spcAft>
                <a:spcPts val="0"/>
              </a:spcAft>
              <a:buClr>
                <a:srgbClr val="172B4D"/>
              </a:buClr>
              <a:buSzPts val="1500"/>
              <a:buFont typeface="Montserrat"/>
              <a:buAutoNum type="alphaLcPeriod"/>
            </a:pPr>
            <a:r>
              <a:rPr lang="en" sz="1500">
                <a:solidFill>
                  <a:srgbClr val="172B4D"/>
                </a:solidFill>
                <a:latin typeface="Montserrat"/>
                <a:ea typeface="Montserrat"/>
                <a:cs typeface="Montserrat"/>
                <a:sym typeface="Montserrat"/>
              </a:rPr>
              <a:t>Hypothesis testing and statistics in Python</a:t>
            </a:r>
            <a:endParaRPr sz="1500">
              <a:solidFill>
                <a:srgbClr val="172B4D"/>
              </a:solidFill>
              <a:latin typeface="Montserrat"/>
              <a:ea typeface="Montserrat"/>
              <a:cs typeface="Montserrat"/>
              <a:sym typeface="Montserrat"/>
            </a:endParaRPr>
          </a:p>
          <a:p>
            <a:pPr indent="-323850" lvl="0" marL="457200" rtl="0" algn="l">
              <a:lnSpc>
                <a:spcPct val="200000"/>
              </a:lnSpc>
              <a:spcBef>
                <a:spcPts val="0"/>
              </a:spcBef>
              <a:spcAft>
                <a:spcPts val="0"/>
              </a:spcAft>
              <a:buClr>
                <a:srgbClr val="172B4D"/>
              </a:buClr>
              <a:buSzPts val="1500"/>
              <a:buFont typeface="Montserrat"/>
              <a:buAutoNum type="arabicPeriod"/>
            </a:pPr>
            <a:r>
              <a:rPr b="1" lang="en" sz="1500">
                <a:solidFill>
                  <a:srgbClr val="172B4D"/>
                </a:solidFill>
                <a:latin typeface="Montserrat"/>
                <a:ea typeface="Montserrat"/>
                <a:cs typeface="Montserrat"/>
                <a:sym typeface="Montserrat"/>
              </a:rPr>
              <a:t>Dealing with uncertainty </a:t>
            </a:r>
            <a:r>
              <a:rPr lang="en" sz="1500">
                <a:solidFill>
                  <a:srgbClr val="172B4D"/>
                </a:solidFill>
                <a:latin typeface="Montserrat"/>
                <a:ea typeface="Montserrat"/>
                <a:cs typeface="Montserrat"/>
                <a:sym typeface="Montserrat"/>
              </a:rPr>
              <a:t>- when confidence intervals are useful</a:t>
            </a:r>
            <a:endParaRPr sz="1500">
              <a:solidFill>
                <a:srgbClr val="172B4D"/>
              </a:solidFill>
              <a:latin typeface="Montserrat"/>
              <a:ea typeface="Montserrat"/>
              <a:cs typeface="Montserrat"/>
              <a:sym typeface="Montserrat"/>
            </a:endParaRPr>
          </a:p>
          <a:p>
            <a:pPr indent="-323850" lvl="0" marL="457200" rtl="0" algn="l">
              <a:lnSpc>
                <a:spcPct val="200000"/>
              </a:lnSpc>
              <a:spcBef>
                <a:spcPts val="0"/>
              </a:spcBef>
              <a:spcAft>
                <a:spcPts val="0"/>
              </a:spcAft>
              <a:buClr>
                <a:srgbClr val="172B4D"/>
              </a:buClr>
              <a:buSzPts val="1500"/>
              <a:buFont typeface="Montserrat"/>
              <a:buAutoNum type="arabicPeriod"/>
            </a:pPr>
            <a:r>
              <a:rPr b="1" lang="en" sz="1500">
                <a:solidFill>
                  <a:srgbClr val="172B4D"/>
                </a:solidFill>
                <a:latin typeface="Montserrat"/>
                <a:ea typeface="Montserrat"/>
                <a:cs typeface="Montserrat"/>
                <a:sym typeface="Montserrat"/>
              </a:rPr>
              <a:t>Answering specific questions</a:t>
            </a:r>
            <a:r>
              <a:rPr lang="en" sz="1500">
                <a:solidFill>
                  <a:srgbClr val="172B4D"/>
                </a:solidFill>
                <a:latin typeface="Montserrat"/>
                <a:ea typeface="Montserrat"/>
                <a:cs typeface="Montserrat"/>
                <a:sym typeface="Montserrat"/>
              </a:rPr>
              <a:t> </a:t>
            </a:r>
            <a:r>
              <a:rPr b="1" lang="en" sz="1500">
                <a:solidFill>
                  <a:srgbClr val="172B4D"/>
                </a:solidFill>
                <a:latin typeface="Montserrat"/>
                <a:ea typeface="Montserrat"/>
                <a:cs typeface="Montserrat"/>
                <a:sym typeface="Montserrat"/>
              </a:rPr>
              <a:t>from data- </a:t>
            </a:r>
            <a:r>
              <a:rPr lang="en" sz="1500">
                <a:solidFill>
                  <a:srgbClr val="172B4D"/>
                </a:solidFill>
                <a:latin typeface="Montserrat"/>
                <a:ea typeface="Montserrat"/>
                <a:cs typeface="Montserrat"/>
                <a:sym typeface="Montserrat"/>
              </a:rPr>
              <a:t>guidance</a:t>
            </a:r>
            <a:endParaRPr sz="15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1"/>
          <p:cNvSpPr txBox="1"/>
          <p:nvPr/>
        </p:nvSpPr>
        <p:spPr>
          <a:xfrm>
            <a:off x="1034325" y="1043750"/>
            <a:ext cx="6065100" cy="3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72B4D"/>
                </a:solidFill>
                <a:latin typeface="Montserrat"/>
                <a:ea typeface="Montserrat"/>
                <a:cs typeface="Montserrat"/>
                <a:sym typeface="Montserrat"/>
              </a:rPr>
              <a:t>Probability problem</a:t>
            </a:r>
            <a:r>
              <a:rPr lang="en" sz="1600">
                <a:solidFill>
                  <a:srgbClr val="172B4D"/>
                </a:solidFill>
                <a:latin typeface="Montserrat"/>
                <a:ea typeface="Montserrat"/>
                <a:cs typeface="Montserrat"/>
                <a:sym typeface="Montserrat"/>
              </a:rPr>
              <a:t>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When screening for breast cancer, mammography is roughly 90% accurate ( 90% of the women with cancer and 90% of the women without cancer will be correctly classified.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Suppose 1% of women have breast cancer.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600">
                <a:solidFill>
                  <a:srgbClr val="172B4D"/>
                </a:solidFill>
                <a:latin typeface="Montserrat"/>
                <a:ea typeface="Montserrat"/>
                <a:cs typeface="Montserrat"/>
                <a:sym typeface="Montserrat"/>
              </a:rPr>
              <a:t>How do we work out the probability that a woman who has a positive mammogram test really has breast cancer? </a:t>
            </a:r>
            <a:endParaRPr sz="1600">
              <a:solidFill>
                <a:srgbClr val="172B4D"/>
              </a:solidFill>
              <a:latin typeface="Montserrat"/>
              <a:ea typeface="Montserrat"/>
              <a:cs typeface="Montserrat"/>
              <a:sym typeface="Montserrat"/>
            </a:endParaRPr>
          </a:p>
        </p:txBody>
      </p:sp>
      <p:sp>
        <p:nvSpPr>
          <p:cNvPr id="185" name="Google Shape;185;p21"/>
          <p:cNvSpPr/>
          <p:nvPr/>
        </p:nvSpPr>
        <p:spPr>
          <a:xfrm>
            <a:off x="652000" y="269075"/>
            <a:ext cx="3726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1</a:t>
            </a:r>
            <a:endParaRPr sz="2100">
              <a:solidFill>
                <a:srgbClr val="77C0B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